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96" r:id="rId1"/>
  </p:sldMasterIdLst>
  <p:notesMasterIdLst>
    <p:notesMasterId r:id="rId41"/>
  </p:notesMasterIdLst>
  <p:handoutMasterIdLst>
    <p:handoutMasterId r:id="rId42"/>
  </p:handoutMasterIdLst>
  <p:sldIdLst>
    <p:sldId id="257" r:id="rId2"/>
    <p:sldId id="355" r:id="rId3"/>
    <p:sldId id="258" r:id="rId4"/>
    <p:sldId id="325" r:id="rId5"/>
    <p:sldId id="323" r:id="rId6"/>
    <p:sldId id="324" r:id="rId7"/>
    <p:sldId id="329" r:id="rId8"/>
    <p:sldId id="336" r:id="rId9"/>
    <p:sldId id="333" r:id="rId10"/>
    <p:sldId id="334" r:id="rId11"/>
    <p:sldId id="335" r:id="rId12"/>
    <p:sldId id="337" r:id="rId13"/>
    <p:sldId id="330" r:id="rId14"/>
    <p:sldId id="331" r:id="rId15"/>
    <p:sldId id="332" r:id="rId16"/>
    <p:sldId id="326" r:id="rId17"/>
    <p:sldId id="263" r:id="rId18"/>
    <p:sldId id="338" r:id="rId19"/>
    <p:sldId id="339" r:id="rId20"/>
    <p:sldId id="340" r:id="rId21"/>
    <p:sldId id="341" r:id="rId22"/>
    <p:sldId id="264" r:id="rId23"/>
    <p:sldId id="342" r:id="rId24"/>
    <p:sldId id="327" r:id="rId25"/>
    <p:sldId id="343" r:id="rId26"/>
    <p:sldId id="344" r:id="rId27"/>
    <p:sldId id="345" r:id="rId28"/>
    <p:sldId id="346" r:id="rId29"/>
    <p:sldId id="347" r:id="rId30"/>
    <p:sldId id="348" r:id="rId31"/>
    <p:sldId id="328" r:id="rId32"/>
    <p:sldId id="266" r:id="rId33"/>
    <p:sldId id="349" r:id="rId34"/>
    <p:sldId id="350" r:id="rId35"/>
    <p:sldId id="351" r:id="rId36"/>
    <p:sldId id="352" r:id="rId37"/>
    <p:sldId id="353" r:id="rId38"/>
    <p:sldId id="354" r:id="rId39"/>
    <p:sldId id="322" r:id="rId40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88B"/>
    <a:srgbClr val="FFD13F"/>
    <a:srgbClr val="FFECC5"/>
    <a:srgbClr val="FFE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9757" autoAdjust="0"/>
  </p:normalViewPr>
  <p:slideViewPr>
    <p:cSldViewPr snapToGrid="0">
      <p:cViewPr varScale="1">
        <p:scale>
          <a:sx n="86" d="100"/>
          <a:sy n="86" d="100"/>
        </p:scale>
        <p:origin x="514" y="72"/>
      </p:cViewPr>
      <p:guideLst>
        <p:guide orient="horz" pos="2160"/>
        <p:guide pos="3840"/>
        <p:guide pos="7296"/>
        <p:guide orient="horz" pos="41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-3187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96AFA9A-7D3E-42CC-927E-F23DCCD6D484}" type="datetime2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2018年6月12日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4E50CC-F33A-4EF4-9F12-93EC4A21A0C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32950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1311F18-D970-4D7B-B098-1E7546817641}" type="datetime2">
              <a:rPr lang="zh-TW" altLang="en-US" smtClean="0"/>
              <a:pPr/>
              <a:t>2018年6月11日</a:t>
            </a:fld>
            <a:endParaRPr lang="zh-TW" altLang="en-US" dirty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2674CE4-FBD8-4481-AEFB-CA53E599A745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32681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674CE4-FBD8-4481-AEFB-CA53E599A745}" type="slidenum">
              <a:rPr lang="en-US" altLang="zh-TW" smtClean="0"/>
              <a:t>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7974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dirty="0"/>
              <a:t>簡報可讓觀眾獲得的好處：如果成人學習者了解課程主題的學習方式和重要性，可提升他們的學習動機。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dirty="0"/>
              <a:t>簡報者對於此主題的專業程度：概述您在這個領域獲得的認證，或說明為何參與者必須聽信於您。</a:t>
            </a: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altLang="zh-TW" smtClean="0"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867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dirty="0"/>
              <a:t>簡報可讓觀眾獲得的好處：如果成人學習者了解課程主題的學習方式和重要性，可提升他們的學習動機。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dirty="0"/>
              <a:t>簡報者對於此主題的專業程度：概述您在這個領域獲得的認證，或說明為何參與者必須聽信於您。</a:t>
            </a: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altLang="zh-TW" smtClean="0"/>
              <a:t>15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867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dirty="0"/>
              <a:t>簡報可讓觀眾獲得的好處：如果成人學習者了解課程主題的學習方式和重要性，可提升他們的學習動機。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dirty="0"/>
              <a:t>簡報者對於此主題的專業程度：概述您在這個領域獲得的認證，或說明為何參與者必須聽信於您。</a:t>
            </a: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altLang="zh-TW" smtClean="0"/>
              <a:t>23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867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3" name="矩形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4" name="矩形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5" name="矩形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6" name="矩形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0" name="圓角矩形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1" name="圓角矩形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609600" y="2389009"/>
            <a:ext cx="11277600" cy="1470025"/>
          </a:xfrm>
        </p:spPr>
        <p:txBody>
          <a:bodyPr rtlCol="0"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 rtlCol="0"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 rtl="0"/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17" name="頁尾預留位置 16"/>
          <p:cNvSpPr>
            <a:spLocks noGrp="1"/>
          </p:cNvSpPr>
          <p:nvPr>
            <p:ph type="ftr" sz="quarter" idx="11"/>
          </p:nvPr>
        </p:nvSpPr>
        <p:spPr>
          <a:xfrm>
            <a:off x="7265116" y="4205288"/>
            <a:ext cx="1727200" cy="457200"/>
          </a:xfrm>
        </p:spPr>
        <p:txBody>
          <a:bodyPr rtlCol="0"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28" name="日期預留位置 27"/>
          <p:cNvSpPr>
            <a:spLocks noGrp="1"/>
          </p:cNvSpPr>
          <p:nvPr>
            <p:ph type="dt" sz="half" idx="10"/>
          </p:nvPr>
        </p:nvSpPr>
        <p:spPr>
          <a:xfrm>
            <a:off x="9043832" y="4206240"/>
            <a:ext cx="1280160" cy="457200"/>
          </a:xfrm>
        </p:spPr>
        <p:txBody>
          <a:bodyPr rtlCol="0"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fld id="{3D164DD1-2BFA-422E-B570-312B1928DC3D}" type="datetime2">
              <a:rPr lang="zh-TW" altLang="en-US" smtClean="0"/>
              <a:t>2018年6月11日</a:t>
            </a:fld>
            <a:endParaRPr lang="zh-TW" altLang="en-US" dirty="0"/>
          </a:p>
        </p:txBody>
      </p:sp>
      <p:sp>
        <p:nvSpPr>
          <p:cNvPr id="29" name="投影片編號預留位置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 rtlCol="0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pPr rt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11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/>
            </a:lvl1pPr>
            <a:lvl5pPr>
              <a:defRPr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92FD0F-6941-4020-B9F5-E8D5010D5E08}" type="datetime2">
              <a:rPr lang="zh-TW" altLang="en-US" smtClean="0"/>
              <a:t>2018年6月11日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784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1143000"/>
            <a:ext cx="2540000" cy="5448300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zh-TW" altLang="en-US" dirty="0"/>
              <a:t>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143000"/>
            <a:ext cx="8331200" cy="5448300"/>
          </a:xfrm>
        </p:spPr>
        <p:txBody>
          <a:bodyPr vert="eaVert" rtlCol="0"/>
          <a:lstStyle>
            <a:lvl5pPr>
              <a:defRPr/>
            </a:lvl5pPr>
          </a:lstStyle>
          <a:p>
            <a:pPr lvl="0" rtl="0" eaLnBrk="1" latinLnBrk="0" hangingPunct="1"/>
            <a:r>
              <a:rPr lang="zh-TW" altLang="en-US" dirty="0"/>
              <a:t>按一下以編輯母片文字樣式</a:t>
            </a:r>
          </a:p>
          <a:p>
            <a:pPr lvl="1" rtl="0" eaLnBrk="1" latinLnBrk="0" hangingPunct="1"/>
            <a:r>
              <a:rPr lang="zh-TW" altLang="en-US" dirty="0"/>
              <a:t>第二層</a:t>
            </a:r>
          </a:p>
          <a:p>
            <a:pPr lvl="2" rtl="0" eaLnBrk="1" latinLnBrk="0" hangingPunct="1"/>
            <a:r>
              <a:rPr lang="zh-TW" altLang="en-US" dirty="0"/>
              <a:t>第三層</a:t>
            </a:r>
          </a:p>
          <a:p>
            <a:pPr lvl="3" rtl="0" eaLnBrk="1" latinLnBrk="0" hangingPunct="1"/>
            <a:r>
              <a:rPr lang="zh-TW" altLang="en-US" dirty="0"/>
              <a:t>第四層</a:t>
            </a:r>
          </a:p>
          <a:p>
            <a:pPr lvl="4" rtl="0" eaLnBrk="1" latinLnBrk="0" hangingPunct="1"/>
            <a:r>
              <a:rPr lang="zh-TW" altLang="en-US" dirty="0"/>
              <a:t>第五層</a:t>
            </a:r>
            <a:r>
              <a:rPr lang="en-US" altLang="zh-TW" dirty="0"/>
              <a:t>a</a:t>
            </a:r>
            <a:endParaRPr kumimoji="0"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E2190F-2EB3-4635-B35E-314C999E8682}" type="datetime2">
              <a:rPr lang="zh-TW" altLang="en-US" smtClean="0"/>
              <a:t>2018年6月11日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808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/>
            </a:lvl1pPr>
            <a:lvl5pPr>
              <a:defRPr/>
            </a:lvl5pPr>
            <a:lvl6pPr>
              <a:defRPr/>
            </a:lvl6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9DA0-2258-4C18-A31A-7A447532B41B}" type="datetime2">
              <a:rPr lang="zh-TW" altLang="en-US" smtClean="0"/>
              <a:t>2018年6月11日</a:t>
            </a:fld>
            <a:endParaRPr lang="zh-TW" altLang="en-US" dirty="0"/>
          </a:p>
        </p:txBody>
      </p:sp>
      <p:sp>
        <p:nvSpPr>
          <p:cNvPr id="11" name="頁尾版面配置區 10"/>
          <p:cNvSpPr>
            <a:spLocks noGrp="1"/>
          </p:cNvSpPr>
          <p:nvPr>
            <p:ph type="ftr" sz="quarter" idx="11"/>
          </p:nvPr>
        </p:nvSpPr>
        <p:spPr>
          <a:xfrm>
            <a:off x="11703182" y="6603762"/>
            <a:ext cx="548640" cy="245692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  <a:ea typeface="Microsoft JhengHei UI"/>
              </a:defRPr>
            </a:lvl1pPr>
          </a:lstStyle>
          <a:p>
            <a:r>
              <a:rPr lang="en-US" altLang="zh-TW" dirty="0"/>
              <a:t>/50</a:t>
            </a:r>
            <a:endParaRPr lang="zh-TW" altLang="en-US" dirty="0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>
            <a:lvl1pPr>
              <a:defRPr sz="11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401CF334-2D5C-4859-84A6-CA7E6E43FAEB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13" name="標題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5943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1968322"/>
            <a:ext cx="10363200" cy="1362075"/>
          </a:xfrm>
        </p:spPr>
        <p:txBody>
          <a:bodyPr rtlCol="0"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chemeClr val="accent2"/>
                </a:solidFill>
                <a:effectLst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kumimoji="0"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rtlCol="0"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732E6A-811D-4CAE-9D87-72C6ACE685DC}" type="datetime2">
              <a:rPr lang="zh-TW" altLang="en-US" smtClean="0"/>
              <a:t>2018年6月11日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512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341875"/>
          </a:xfrm>
        </p:spPr>
        <p:txBody>
          <a:bodyPr rtlCol="0"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341875"/>
          </a:xfrm>
        </p:spPr>
        <p:txBody>
          <a:bodyPr rtlCol="0"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1CE3BF-72E0-4142-B249-11E9130BA268}" type="datetime2">
              <a:rPr lang="zh-TW" altLang="en-US" smtClean="0"/>
              <a:t>2018年6月11日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644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rtlCol="0" anchor="ctr"/>
          <a:lstStyle>
            <a:lvl1pPr>
              <a:defRPr sz="4000" b="0" i="0" cap="none" baseline="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rtlCol="0"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5" name="內容預留位置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rtlCol="0"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28" name="頁尾預留位置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26" name="日期預留位置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CB9B9F-18A6-44FF-86DD-FD67A8359B54}" type="datetime2">
              <a:rPr lang="zh-TW" altLang="en-US" smtClean="0"/>
              <a:t>2018年6月11日</a:t>
            </a:fld>
            <a:endParaRPr lang="zh-TW" altLang="en-US" dirty="0"/>
          </a:p>
        </p:txBody>
      </p:sp>
      <p:sp>
        <p:nvSpPr>
          <p:cNvPr id="27" name="投影片編號預留位置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7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rtlCol="0"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 rtlCol="0"/>
          <a:lstStyle/>
          <a:p>
            <a:pPr rtl="0"/>
            <a:fld id="{8234E524-7489-45DA-ADBC-21CC58A44226}" type="datetime2">
              <a:rPr lang="zh-TW" altLang="en-US" smtClean="0"/>
              <a:t>2018年6月11日</a:t>
            </a:fld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195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DCF257-C789-428C-85AE-AD867697FDA4}" type="datetime2">
              <a:rPr lang="zh-TW" altLang="en-US" smtClean="0"/>
              <a:t>2018年6月11日</a:t>
            </a:fld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56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7137995" y="1101970"/>
            <a:ext cx="4511040" cy="877824"/>
          </a:xfrm>
        </p:spPr>
        <p:txBody>
          <a:bodyPr rtlCol="0" anchor="b"/>
          <a:lstStyle>
            <a:lvl1pPr algn="l">
              <a:buNone/>
              <a:defRPr sz="1800" b="1"/>
            </a:lvl1pPr>
          </a:lstStyle>
          <a:p>
            <a:pPr rtl="0"/>
            <a:r>
              <a:rPr lang="zh-TW" altLang="en-US" dirty="0"/>
              <a:t>編輯母片標題樣式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05083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580573"/>
          </a:xfrm>
        </p:spPr>
        <p:txBody>
          <a:bodyPr rtlCol="0"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40ED41-1BF2-4CF2-A290-4A1D9821DABE}" type="datetime2">
              <a:rPr lang="zh-TW" altLang="en-US" smtClean="0"/>
              <a:t>2018年6月11日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868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eaVert" lIns="45720" tIns="0" rIns="45720" rtlCol="0" anchor="t"/>
          <a:lstStyle>
            <a:lvl1pPr algn="ctr">
              <a:buNone/>
              <a:defRPr sz="2000" b="1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 rtlCol="0"/>
          <a:lstStyle>
            <a:lvl1pPr marL="0" indent="0">
              <a:buNone/>
              <a:defRPr sz="3200"/>
            </a:lvl1pPr>
          </a:lstStyle>
          <a:p>
            <a:pPr rtl="0"/>
            <a:r>
              <a:rPr lang="zh-TW" altLang="en-US"/>
              <a:t>按一下圖示以新增圖片</a:t>
            </a:r>
            <a:endParaRPr kumimoji="0"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9AAAB5-F229-488E-916A-91F4004E256B}" type="datetime2">
              <a:rPr lang="zh-TW" altLang="en-US" smtClean="0"/>
              <a:t>2018年6月11日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361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1" name="矩形 30"/>
          <p:cNvSpPr/>
          <p:nvPr/>
        </p:nvSpPr>
        <p:spPr>
          <a:xfrm flipV="1">
            <a:off x="7213577" y="360247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2" name="矩形 31"/>
          <p:cNvSpPr/>
          <p:nvPr/>
        </p:nvSpPr>
        <p:spPr>
          <a:xfrm flipV="1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3" name="圓角矩形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4" name="圓角矩形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5" name="矩形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6" name="矩形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7" name="矩形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8" name="矩形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9" name="矩形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0" name="矩形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2" name="標題預留位置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rtl="0"/>
            <a:r>
              <a:rPr lang="zh-TW" altLang="en-US" dirty="0"/>
              <a:t>按一下以編輯母片標題樣式</a:t>
            </a:r>
          </a:p>
        </p:txBody>
      </p:sp>
      <p:sp>
        <p:nvSpPr>
          <p:cNvPr id="13" name="文字預留位置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rtl="0"/>
            <a:r>
              <a:rPr lang="zh-TW" altLang="en-US" dirty="0"/>
              <a:t>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 rtlCol="0"/>
          <a:lstStyle>
            <a:lvl1pPr algn="r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14" name="日期預留位置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 rtlCol="0"/>
          <a:lstStyle>
            <a:lvl1pPr algn="l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F783D94-38F3-4445-B047-F41715F15F25}" type="datetime2">
              <a:rPr lang="zh-TW" altLang="en-US" smtClean="0"/>
              <a:t>2018年6月11日</a:t>
            </a:fld>
            <a:endParaRPr lang="zh-TW" altLang="en-US" dirty="0"/>
          </a:p>
        </p:txBody>
      </p:sp>
      <p:sp>
        <p:nvSpPr>
          <p:cNvPr id="23" name="投影片編號預留位置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rtlCol="0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01CF334-2D5C-4859-84A6-CA7E6E43FAEB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217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>
            <a:lumMod val="75000"/>
          </a:schemeClr>
        </a:buClr>
        <a:buFont typeface="Georgia"/>
        <a:buChar char="•"/>
        <a:defRPr kumimoji="0" sz="28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>
            <a:lumMod val="75000"/>
          </a:schemeClr>
        </a:buClr>
        <a:buFont typeface="Georgia"/>
        <a:buChar char="▫"/>
        <a:defRPr kumimoji="0" sz="26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4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2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0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83765" y="2154118"/>
            <a:ext cx="11277600" cy="1470025"/>
          </a:xfrm>
        </p:spPr>
        <p:txBody>
          <a:bodyPr rtlCol="0"/>
          <a:lstStyle/>
          <a:p>
            <a:r>
              <a:rPr lang="zh-TW" altLang="en-US" dirty="0"/>
              <a:t>現代 </a:t>
            </a:r>
            <a:r>
              <a:rPr lang="en-US" altLang="zh-TW" dirty="0" err="1"/>
              <a:t>.Net</a:t>
            </a:r>
            <a:r>
              <a:rPr lang="en-US" altLang="zh-TW" dirty="0"/>
              <a:t> </a:t>
            </a:r>
            <a:r>
              <a:rPr lang="zh-TW" altLang="en-US" dirty="0"/>
              <a:t>開發者之路 </a:t>
            </a:r>
            <a:r>
              <a:rPr lang="en-US" altLang="zh-TW" dirty="0"/>
              <a:t>- MVC </a:t>
            </a:r>
            <a:r>
              <a:rPr lang="zh-TW" altLang="en-US" dirty="0"/>
              <a:t>完全精通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409208" y="5771870"/>
            <a:ext cx="1348596" cy="542665"/>
          </a:xfrm>
        </p:spPr>
        <p:txBody>
          <a:bodyPr rtlCol="0"/>
          <a:lstStyle/>
          <a:p>
            <a:pPr rtl="0"/>
            <a:r>
              <a:rPr lang="zh-TW" altLang="en-US" dirty="0"/>
              <a:t>陳彥如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630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77">
        <p:fade/>
      </p:transition>
    </mc:Choice>
    <mc:Fallback xmlns="">
      <p:transition spd="med" advTm="977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C8FD8397-2420-4AE7-BF7F-B89EE6AE1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332" y="1986981"/>
            <a:ext cx="6667130" cy="2157790"/>
          </a:xfrm>
          <a:prstGeom prst="rect">
            <a:avLst/>
          </a:prstGeom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9</a:t>
            </a:fld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40899" y="638203"/>
            <a:ext cx="7254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3.Vary by "Name"</a:t>
            </a:r>
          </a:p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//[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OutputCache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(Duration = 60, 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VaryByParam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= "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pageNumber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")]</a:t>
            </a:r>
            <a:b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指定某些參數值不同時會建立一個不同版本的</a:t>
            </a:r>
            <a:r>
              <a:rPr lang="en-US" altLang="zh-TW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螢幕錄製 7">
            <a:hlinkClick r:id="" action="ppaction://media"/>
            <a:extLst>
              <a:ext uri="{FF2B5EF4-FFF2-40B4-BE49-F238E27FC236}">
                <a16:creationId xmlns:a16="http://schemas.microsoft.com/office/drawing/2014/main" id="{EF5BFF31-B2EE-4AA2-996A-75C4B13421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69182" y="2910100"/>
            <a:ext cx="5334000" cy="32004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0037258-B120-455A-916A-DD49F3C441C2}"/>
              </a:ext>
            </a:extLst>
          </p:cNvPr>
          <p:cNvSpPr/>
          <p:nvPr/>
        </p:nvSpPr>
        <p:spPr>
          <a:xfrm>
            <a:off x="1429018" y="2974626"/>
            <a:ext cx="3755541" cy="168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566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1DAE02B-D03E-4D87-A4EB-3FCBF7ACF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851" y="1184060"/>
            <a:ext cx="6970450" cy="4506756"/>
          </a:xfrm>
          <a:prstGeom prst="rect">
            <a:avLst/>
          </a:prstGeom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10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1B3936E-2243-4CA2-BCD8-D7BFFD168F5F}"/>
              </a:ext>
            </a:extLst>
          </p:cNvPr>
          <p:cNvSpPr/>
          <p:nvPr/>
        </p:nvSpPr>
        <p:spPr>
          <a:xfrm>
            <a:off x="140899" y="63820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多個參數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59EB6E7-3E07-4B18-AE90-C432B16231C2}"/>
              </a:ext>
            </a:extLst>
          </p:cNvPr>
          <p:cNvSpPr/>
          <p:nvPr/>
        </p:nvSpPr>
        <p:spPr>
          <a:xfrm>
            <a:off x="1331007" y="1667560"/>
            <a:ext cx="5105304" cy="230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螢幕錄製 5">
            <a:hlinkClick r:id="" action="ppaction://media"/>
            <a:extLst>
              <a:ext uri="{FF2B5EF4-FFF2-40B4-BE49-F238E27FC236}">
                <a16:creationId xmlns:a16="http://schemas.microsoft.com/office/drawing/2014/main" id="{569567E7-B0F9-4972-A112-CC71C7F709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4589" y="2381881"/>
            <a:ext cx="5808593" cy="447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5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9A616F6-AB65-4290-9E17-5B953DDDA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193AD3-F2CD-44FA-ABF4-9EA6F9B29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11</a:t>
            </a:fld>
            <a:endParaRPr lang="zh-TW" altLang="en-US" dirty="0"/>
          </a:p>
        </p:txBody>
      </p:sp>
      <p:pic>
        <p:nvPicPr>
          <p:cNvPr id="7" name="螢幕錄製 6">
            <a:hlinkClick r:id="" action="ppaction://media"/>
            <a:extLst>
              <a:ext uri="{FF2B5EF4-FFF2-40B4-BE49-F238E27FC236}">
                <a16:creationId xmlns:a16="http://schemas.microsoft.com/office/drawing/2014/main" id="{F2FCBED4-B0DB-4940-B0D3-A441F20730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7587" y="789309"/>
            <a:ext cx="7930535" cy="570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17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12</a:t>
            </a:fld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303" y="2082112"/>
            <a:ext cx="5015085" cy="1606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8" y="1809210"/>
            <a:ext cx="7077075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96348" y="682062"/>
            <a:ext cx="3726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把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cache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 寫到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Web.config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裡面</a:t>
            </a:r>
          </a:p>
        </p:txBody>
      </p:sp>
    </p:spTree>
    <p:extLst>
      <p:ext uri="{BB962C8B-B14F-4D97-AF65-F5344CB8AC3E}">
        <p14:creationId xmlns:p14="http://schemas.microsoft.com/office/powerpoint/2010/main" val="418866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13</a:t>
            </a:fld>
            <a:endParaRPr lang="zh-TW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415" y="2282943"/>
            <a:ext cx="5658714" cy="2427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96348" y="682062"/>
            <a:ext cx="5837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子系動作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ChildAction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裡面直接讀取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Web.config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的設定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8" y="1620598"/>
            <a:ext cx="6241550" cy="3604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104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14</a:t>
            </a:fld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01" y="632704"/>
            <a:ext cx="2398217" cy="3151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018" y="632704"/>
            <a:ext cx="6049273" cy="281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922" y="2692923"/>
            <a:ext cx="6003078" cy="192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20" y="4381500"/>
            <a:ext cx="611505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288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15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4662965" y="2714018"/>
            <a:ext cx="2866070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Area</a:t>
            </a:r>
            <a:r>
              <a:rPr lang="zh-TW" altLang="en-US" dirty="0"/>
              <a:t> 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（區域）</a:t>
            </a:r>
            <a:endParaRPr lang="en-US" altLang="zh-TW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08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CC8696-30A4-41D2-BEA5-72BD4E3AB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061" y="728932"/>
            <a:ext cx="10972800" cy="1066800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MVC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Area</a:t>
            </a:r>
            <a:r>
              <a:rPr lang="zh-TW" altLang="en-US" dirty="0"/>
              <a:t> （區域）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16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91062" y="2248959"/>
            <a:ext cx="1058173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9728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在開發較大型的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MVC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網站中，通常會進行模組化的規劃，如一直在同一個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Controller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資料夾底下新增會越來越龐大。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09728" indent="0">
              <a:buNone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09728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另一個問題就是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Controller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不允許有相同命名的存在，偏偏模組中常有父子關係，有時子模組命名相同就會造成錯誤，為了區別而去修改命名又不是一個好架構，以上種種因素都會造成維護上的困難，故通常會在專案底下加入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Area</a:t>
            </a:r>
            <a:r>
              <a:rPr lang="zh-TW" altLang="en-US" sz="2400" dirty="0"/>
              <a:t>。</a:t>
            </a:r>
            <a:endParaRPr lang="en-US" altLang="zh-TW" sz="2400" dirty="0"/>
          </a:p>
          <a:p>
            <a:pPr marL="109728" indent="0">
              <a:buNone/>
            </a:pPr>
            <a:endParaRPr lang="en-US" altLang="zh-TW" sz="2400" dirty="0"/>
          </a:p>
          <a:p>
            <a:pPr marL="109728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每個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Area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MVC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都不會和其他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Area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MVC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互相影響，可以獨立作業，每個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Area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都有屬於自己的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Model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View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Controller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結構</a:t>
            </a:r>
          </a:p>
        </p:txBody>
      </p:sp>
    </p:spTree>
    <p:extLst>
      <p:ext uri="{BB962C8B-B14F-4D97-AF65-F5344CB8AC3E}">
        <p14:creationId xmlns:p14="http://schemas.microsoft.com/office/powerpoint/2010/main" val="228245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8A1617AC-145F-42B1-BF97-66A9A3C98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80" y="1328099"/>
            <a:ext cx="6752297" cy="4995465"/>
          </a:xfrm>
          <a:prstGeom prst="rect">
            <a:avLst/>
          </a:prstGeom>
        </p:spPr>
      </p:pic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612CA22-E75B-4EBE-8AC3-B0A4298D0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458BA8-382A-482D-9807-345DAE21B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17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8D636B5-E670-4C93-8982-6585D6A10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477" y="1202416"/>
            <a:ext cx="5552520" cy="125566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D1C118F-DD06-4015-9A7D-E4EB64287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344" y="2734009"/>
            <a:ext cx="3467100" cy="317182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8EBAE84-D751-47DB-931E-82CB0E7D8CF8}"/>
              </a:ext>
            </a:extLst>
          </p:cNvPr>
          <p:cNvSpPr/>
          <p:nvPr/>
        </p:nvSpPr>
        <p:spPr>
          <a:xfrm>
            <a:off x="7696296" y="4128930"/>
            <a:ext cx="2832621" cy="17769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776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E70CCF5-A4EB-4802-BE4C-B7D481CB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D3A194-49AC-4A9F-8C09-6B6868CC0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18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F30AF74-95EE-4193-94DA-6977A007E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37" y="1214690"/>
            <a:ext cx="6912202" cy="513161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8974D9C-47CB-4FD6-BDFD-6D491CDAE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968" y="1347602"/>
            <a:ext cx="3886200" cy="442912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8F40DF4-96EC-4500-896A-E65A56DF55A6}"/>
              </a:ext>
            </a:extLst>
          </p:cNvPr>
          <p:cNvSpPr/>
          <p:nvPr/>
        </p:nvSpPr>
        <p:spPr>
          <a:xfrm>
            <a:off x="7829462" y="3756067"/>
            <a:ext cx="3365280" cy="20206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9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C3C22FC-87A9-470E-816C-9616FBD6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/30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ABF5DF-D6C8-4873-81F7-F57ACB529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1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9704A8-DA60-4F57-B1FF-0169A5737D57}"/>
              </a:ext>
            </a:extLst>
          </p:cNvPr>
          <p:cNvSpPr/>
          <p:nvPr/>
        </p:nvSpPr>
        <p:spPr>
          <a:xfrm>
            <a:off x="147385" y="531995"/>
            <a:ext cx="2424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內容大綱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7055CF-B01D-4666-987F-FE1DD2FBCEBD}"/>
              </a:ext>
            </a:extLst>
          </p:cNvPr>
          <p:cNvSpPr/>
          <p:nvPr/>
        </p:nvSpPr>
        <p:spPr>
          <a:xfrm>
            <a:off x="772520" y="1632176"/>
            <a:ext cx="98142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Cache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3AB0EA9-873F-490F-81B9-BA4BA6AB817F}"/>
              </a:ext>
            </a:extLst>
          </p:cNvPr>
          <p:cNvSpPr/>
          <p:nvPr/>
        </p:nvSpPr>
        <p:spPr>
          <a:xfrm>
            <a:off x="772520" y="2169069"/>
            <a:ext cx="2172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Area</a:t>
            </a:r>
            <a:r>
              <a:rPr lang="zh-TW" altLang="en-US" sz="2400" dirty="0"/>
              <a:t> </a:t>
            </a:r>
            <a:r>
              <a:rPr lang="zh-TW" alt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（區域）</a:t>
            </a:r>
            <a:endParaRPr lang="en-US" altLang="zh-TW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42B0922-8B37-4EDA-BE55-29FCAF148534}"/>
              </a:ext>
            </a:extLst>
          </p:cNvPr>
          <p:cNvSpPr/>
          <p:nvPr/>
        </p:nvSpPr>
        <p:spPr>
          <a:xfrm>
            <a:off x="772520" y="2684002"/>
            <a:ext cx="2798816" cy="4616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zh-TW" altLang="en-US" sz="2400" b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屬性驗證</a:t>
            </a:r>
            <a:endParaRPr lang="en-US" altLang="zh-TW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E3FF3AE-3FBC-4DDF-A8C7-33CC15946323}"/>
              </a:ext>
            </a:extLst>
          </p:cNvPr>
          <p:cNvSpPr/>
          <p:nvPr/>
        </p:nvSpPr>
        <p:spPr>
          <a:xfrm>
            <a:off x="772520" y="3125887"/>
            <a:ext cx="444224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000" b="1" dirty="0" err="1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DisplayNam</a:t>
            </a:r>
            <a:endParaRPr lang="en-US" altLang="zh-TW" sz="2000" b="1" dirty="0">
              <a:ln w="1905"/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-Required</a:t>
            </a:r>
          </a:p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000" b="1" dirty="0" err="1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StringLength</a:t>
            </a:r>
            <a:endParaRPr lang="en-US" altLang="zh-TW" sz="2000" b="1" dirty="0">
              <a:ln w="1905"/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-Range</a:t>
            </a:r>
          </a:p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-Compare</a:t>
            </a:r>
          </a:p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000" b="1" dirty="0" err="1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RegularExpression</a:t>
            </a:r>
            <a:endParaRPr lang="en-US" altLang="zh-TW" sz="2000" b="1" dirty="0">
              <a:ln w="1905"/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000" b="1" dirty="0" err="1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EmailAddress</a:t>
            </a:r>
            <a:endParaRPr lang="en-US" altLang="zh-TW" sz="2000" b="1" dirty="0">
              <a:ln w="1905"/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-URL</a:t>
            </a:r>
          </a:p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000" b="1" dirty="0" err="1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CreditCard</a:t>
            </a:r>
            <a:endParaRPr lang="en-US" altLang="zh-TW" sz="2000" b="1" dirty="0">
              <a:ln w="1905"/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000" b="1" dirty="0" err="1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DataType</a:t>
            </a:r>
            <a:endParaRPr lang="en-US" altLang="zh-TW" sz="2000" b="1" dirty="0">
              <a:ln w="1905"/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000" b="1" dirty="0" err="1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MetadataType</a:t>
            </a:r>
            <a:endParaRPr lang="zh-TW" altLang="en-US" sz="2000" b="1" dirty="0">
              <a:ln w="1905"/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9839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4D203E8-B9A6-4BC1-BD8F-0BB6E3AE6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EA3735-AD3D-4404-B6B3-77FAEF46F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19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540A5E6-5529-4FD0-A594-D98990513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129" y="1602824"/>
            <a:ext cx="7810315" cy="273453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5C72E6A-05DE-4F65-8F7A-C41F59FF2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54" y="959436"/>
            <a:ext cx="377190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7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B5BFD7F-F784-4070-AFF0-6F4A2A2DD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9FCB72-9CEA-49BD-BE4D-470F285D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20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7839F1B-2525-45CE-8E54-ECC3CCA37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22" y="1027543"/>
            <a:ext cx="3724275" cy="23526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EBF2273-5A21-4AA2-B702-357E08D0D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969" y="1193908"/>
            <a:ext cx="8372475" cy="477202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28B3144-589E-4A83-A811-12F067018355}"/>
              </a:ext>
            </a:extLst>
          </p:cNvPr>
          <p:cNvSpPr/>
          <p:nvPr/>
        </p:nvSpPr>
        <p:spPr>
          <a:xfrm>
            <a:off x="5024118" y="5033638"/>
            <a:ext cx="3587222" cy="2308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178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CC1E397-DA8D-4C9A-B5D5-FF9D262C8554}"/>
              </a:ext>
            </a:extLst>
          </p:cNvPr>
          <p:cNvSpPr/>
          <p:nvPr/>
        </p:nvSpPr>
        <p:spPr>
          <a:xfrm>
            <a:off x="268448" y="856612"/>
            <a:ext cx="1054496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"Areas/Gamer/Views/Home/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"Gamer"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"Areas/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VipGamer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VipGamer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"Areas/Admin/Views/Home/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"Admin"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zh-TW" altLang="en-US" sz="1400" dirty="0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21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94329E7-B321-4932-8AE3-DBABF486E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48" y="2105819"/>
            <a:ext cx="6323444" cy="429960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2641D89-E459-413A-AB9B-92C842FA1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799" y="2631351"/>
            <a:ext cx="6368213" cy="278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79DA20F-6437-4720-9634-75F63B644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18BE9C0-298C-4D77-B022-B8A64B69F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22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28B0C59-3C86-4CFB-BA8A-A1D3F9997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34" y="843517"/>
            <a:ext cx="6880337" cy="420787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542679B-0F0A-40B0-AF5C-549079BDA769}"/>
              </a:ext>
            </a:extLst>
          </p:cNvPr>
          <p:cNvSpPr/>
          <p:nvPr/>
        </p:nvSpPr>
        <p:spPr>
          <a:xfrm>
            <a:off x="2192143" y="4252403"/>
            <a:ext cx="1305660" cy="239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ch18_ActionResultSubClass">
            <a:hlinkClick r:id="" action="ppaction://media"/>
            <a:extLst>
              <a:ext uri="{FF2B5EF4-FFF2-40B4-BE49-F238E27FC236}">
                <a16:creationId xmlns:a16="http://schemas.microsoft.com/office/drawing/2014/main" id="{7D3CF13D-6D89-4CF4-AA75-4C99B75B80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74406" y="1953087"/>
            <a:ext cx="7527038" cy="376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0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23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5026950" y="2714018"/>
            <a:ext cx="2138101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屬性驗證</a:t>
            </a:r>
            <a:endParaRPr lang="en-US" altLang="zh-TW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7288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A9E837C-8E03-4E37-809F-F313CE511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DFC8C4-1218-46E5-AE3F-D3CE901F8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24</a:t>
            </a:fld>
            <a:endParaRPr lang="zh-TW" alt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934E267-7B84-4023-B5E1-CB9185E39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169672"/>
              </p:ext>
            </p:extLst>
          </p:nvPr>
        </p:nvGraphicFramePr>
        <p:xfrm>
          <a:off x="670021" y="1387393"/>
          <a:ext cx="6360910" cy="4462642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2239798">
                  <a:extLst>
                    <a:ext uri="{9D8B030D-6E8A-4147-A177-3AD203B41FA5}">
                      <a16:colId xmlns:a16="http://schemas.microsoft.com/office/drawing/2014/main" val="1381498876"/>
                    </a:ext>
                  </a:extLst>
                </a:gridCol>
                <a:gridCol w="4121112">
                  <a:extLst>
                    <a:ext uri="{9D8B030D-6E8A-4147-A177-3AD203B41FA5}">
                      <a16:colId xmlns:a16="http://schemas.microsoft.com/office/drawing/2014/main" val="1634089385"/>
                    </a:ext>
                  </a:extLst>
                </a:gridCol>
              </a:tblGrid>
              <a:tr h="29279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700" b="1" dirty="0"/>
                        <a:t>屬性名稱</a:t>
                      </a:r>
                      <a:endParaRPr lang="zh-TW" altLang="en-US" sz="17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700" b="1" dirty="0"/>
                        <a:t>屬性說明</a:t>
                      </a:r>
                      <a:endParaRPr lang="zh-TW" altLang="en-US" sz="17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1828604187"/>
                  </a:ext>
                </a:extLst>
              </a:tr>
              <a:tr h="350041">
                <a:tc>
                  <a:txBody>
                    <a:bodyPr/>
                    <a:lstStyle/>
                    <a:p>
                      <a:pPr marL="0" algn="l" rtl="0" eaLnBrk="1" latinLnBrk="0" hangingPunct="1"/>
                      <a:r>
                        <a:rPr kumimoji="0" lang="en-US" altLang="zh-TW" sz="1600" kern="1200" dirty="0" err="1">
                          <a:effectLst/>
                        </a:rPr>
                        <a:t>DisplayName</a:t>
                      </a:r>
                      <a:endParaRPr kumimoji="0" lang="zh-TW" altLang="en-US" sz="1600" kern="12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700" dirty="0"/>
                        <a:t>定義欄位顯示名稱</a:t>
                      </a:r>
                      <a:endParaRPr lang="zh-TW" altLang="en-US" sz="17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2498349455"/>
                  </a:ext>
                </a:extLst>
              </a:tr>
              <a:tr h="292793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Required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r>
                        <a:rPr lang="zh-TW" altLang="en-US" sz="1700" dirty="0"/>
                        <a:t>宣告欄位為必須填入</a:t>
                      </a:r>
                      <a:endParaRPr lang="zh-TW" altLang="en-US" sz="17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2377553877"/>
                  </a:ext>
                </a:extLst>
              </a:tr>
              <a:tr h="387012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</a:rPr>
                        <a:t>StringLength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effectLst/>
                        </a:rPr>
                        <a:t>定義字串欄位所允許的最大長度</a:t>
                      </a:r>
                      <a:endParaRPr lang="zh-TW" altLang="en-US" sz="1600" dirty="0"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2174972606"/>
                  </a:ext>
                </a:extLst>
              </a:tr>
              <a:tr h="346483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Range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effectLst/>
                        </a:rPr>
                        <a:t>定義數值欄位的範圍</a:t>
                      </a:r>
                      <a:endParaRPr lang="zh-TW" altLang="en-US" sz="1600" dirty="0"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1264951871"/>
                  </a:ext>
                </a:extLst>
              </a:tr>
              <a:tr h="369393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Compare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effectLst/>
                        </a:rPr>
                        <a:t>驗證兩個表單欄位是否相同</a:t>
                      </a:r>
                      <a:endParaRPr lang="zh-TW" altLang="en-US" sz="1600" dirty="0"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1286933441"/>
                  </a:ext>
                </a:extLst>
              </a:tr>
              <a:tr h="348263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</a:rPr>
                        <a:t>RegularExpression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effectLst/>
                          <a:latin typeface="helvetica" panose="020B0604020202020204" pitchFamily="34" charset="0"/>
                        </a:rPr>
                        <a:t>欄位輸入的內容必須符合指定的正規表示式</a:t>
                      </a: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78265632"/>
                  </a:ext>
                </a:extLst>
              </a:tr>
              <a:tr h="348263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</a:rPr>
                        <a:t>EmailAddress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effectLst/>
                        </a:rPr>
                        <a:t>驗證</a:t>
                      </a:r>
                      <a:r>
                        <a:rPr lang="en-US" sz="1600" dirty="0">
                          <a:effectLst/>
                        </a:rPr>
                        <a:t>Email</a:t>
                      </a:r>
                      <a:r>
                        <a:rPr lang="zh-TW" altLang="en-US" sz="1600" dirty="0">
                          <a:effectLst/>
                        </a:rPr>
                        <a:t>格式</a:t>
                      </a:r>
                      <a:endParaRPr lang="zh-TW" altLang="en-US" sz="1600" dirty="0"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854055043"/>
                  </a:ext>
                </a:extLst>
              </a:tr>
              <a:tr h="348263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URL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effectLst/>
                        </a:rPr>
                        <a:t>驗證網址格式</a:t>
                      </a:r>
                      <a:endParaRPr lang="zh-TW" altLang="en-US" sz="1600" dirty="0"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3008493479"/>
                  </a:ext>
                </a:extLst>
              </a:tr>
              <a:tr h="465287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</a:rPr>
                        <a:t>CreditCard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effectLst/>
                        </a:rPr>
                        <a:t>驗證欄位是否符合信用卡的格式</a:t>
                      </a:r>
                      <a:endParaRPr lang="zh-TW" altLang="en-US" sz="1600" dirty="0"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118769415"/>
                  </a:ext>
                </a:extLst>
              </a:tr>
              <a:tr h="399496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</a:rPr>
                        <a:t>DataType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effectLst/>
                        </a:rPr>
                        <a:t>驗證欄位的資料型態</a:t>
                      </a:r>
                      <a:endParaRPr lang="zh-TW" altLang="en-US" sz="1600" dirty="0"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3289820658"/>
                  </a:ext>
                </a:extLst>
              </a:tr>
              <a:tr h="514555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</a:rPr>
                        <a:t>MetadataType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effectLst/>
                          <a:latin typeface="helvetica" panose="020B0604020202020204" pitchFamily="34" charset="0"/>
                        </a:rPr>
                        <a:t>使類別的驗證符合至另一類別所定義</a:t>
                      </a: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3908550363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D827BE38-F4E3-47F2-AC8C-7C1072C86FA9}"/>
              </a:ext>
            </a:extLst>
          </p:cNvPr>
          <p:cNvSpPr/>
          <p:nvPr/>
        </p:nvSpPr>
        <p:spPr>
          <a:xfrm>
            <a:off x="96348" y="682062"/>
            <a:ext cx="4801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以附加屬性的方式，達到資料驗證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329FA64-5F39-4FC1-960B-CA093D318BF7}"/>
              </a:ext>
            </a:extLst>
          </p:cNvPr>
          <p:cNvSpPr/>
          <p:nvPr/>
        </p:nvSpPr>
        <p:spPr>
          <a:xfrm>
            <a:off x="7135953" y="1773811"/>
            <a:ext cx="48696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屬性放置於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View Model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中，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必須引用命名空間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dirty="0"/>
              <a:t>using </a:t>
            </a:r>
            <a:r>
              <a:rPr lang="en-US" altLang="zh-TW" dirty="0" err="1"/>
              <a:t>System.ComponentModel.DataAnnotations</a:t>
            </a:r>
            <a:r>
              <a:rPr lang="en-US" altLang="zh-TW" dirty="0"/>
              <a:t>;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4205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DFE7D8D8-2F79-4FE7-AA58-68A1574AF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561" y="1094630"/>
            <a:ext cx="3726715" cy="2914795"/>
          </a:xfrm>
          <a:prstGeom prst="rect">
            <a:avLst/>
          </a:prstGeom>
        </p:spPr>
      </p:pic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23B1FDE-9863-4473-AAD4-347F9E5CD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25FF63-E86B-4266-AD83-7D6590F84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25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A73C24D-9C5E-440A-954F-40AC2559B4E7}"/>
              </a:ext>
            </a:extLst>
          </p:cNvPr>
          <p:cNvSpPr/>
          <p:nvPr/>
        </p:nvSpPr>
        <p:spPr>
          <a:xfrm>
            <a:off x="115322" y="589911"/>
            <a:ext cx="2018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C7254E"/>
                </a:solidFill>
                <a:latin typeface="Arial Unicode MS" panose="020B0604020202020204" pitchFamily="34" charset="-120"/>
              </a:rPr>
              <a:t>DisplayName</a:t>
            </a:r>
            <a:endParaRPr lang="zh-TW" altLang="en-US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F415117-AF96-40DA-8F89-C44618B8B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074" y="3118582"/>
            <a:ext cx="3438033" cy="327327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BCE8151-DC7D-4F91-9DB2-136B8C170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867" y="3598252"/>
            <a:ext cx="3466409" cy="3107053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5C26361-0283-4BBF-BDA1-5EE0AA8354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286" y="1702174"/>
            <a:ext cx="4067175" cy="128587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B45C6139-58FC-46A5-B555-1A9B17129C34}"/>
              </a:ext>
            </a:extLst>
          </p:cNvPr>
          <p:cNvSpPr/>
          <p:nvPr/>
        </p:nvSpPr>
        <p:spPr>
          <a:xfrm>
            <a:off x="7607230" y="5051189"/>
            <a:ext cx="632951" cy="2899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E5C95E1-622D-46DE-B507-D83C6D4BB10C}"/>
              </a:ext>
            </a:extLst>
          </p:cNvPr>
          <p:cNvSpPr/>
          <p:nvPr/>
        </p:nvSpPr>
        <p:spPr>
          <a:xfrm>
            <a:off x="2133823" y="636077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定義顯示的名稱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29BD9F7-6B54-4560-A74D-09907D065CC2}"/>
              </a:ext>
            </a:extLst>
          </p:cNvPr>
          <p:cNvSpPr/>
          <p:nvPr/>
        </p:nvSpPr>
        <p:spPr>
          <a:xfrm>
            <a:off x="7290754" y="1599256"/>
            <a:ext cx="2701341" cy="3094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162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5D0EFEC-1D81-4B46-9290-002D77DD2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E8C9FB4-300C-41BF-A0CB-C45E9AA02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26</a:t>
            </a:fld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29936B3-3703-4CE0-80BB-1D394C434E9C}"/>
              </a:ext>
            </a:extLst>
          </p:cNvPr>
          <p:cNvSpPr/>
          <p:nvPr/>
        </p:nvSpPr>
        <p:spPr>
          <a:xfrm>
            <a:off x="137981" y="687565"/>
            <a:ext cx="14366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C7254E"/>
                </a:solidFill>
                <a:latin typeface="Arial Unicode MS" panose="020B0604020202020204" pitchFamily="34" charset="-120"/>
              </a:rPr>
              <a:t>Required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E446F3B-9E9C-4D4A-96DD-301636DBF090}"/>
              </a:ext>
            </a:extLst>
          </p:cNvPr>
          <p:cNvSpPr/>
          <p:nvPr/>
        </p:nvSpPr>
        <p:spPr>
          <a:xfrm>
            <a:off x="1574593" y="748519"/>
            <a:ext cx="3563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宣告欄位為必須項目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一定要輸入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3242AAE-BA2A-48D0-B616-DCA168CEF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081" y="1272351"/>
            <a:ext cx="3854644" cy="268632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4340997-E0D4-44F7-91A8-661F9A8B9C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432"/>
          <a:stretch/>
        </p:blipFill>
        <p:spPr>
          <a:xfrm>
            <a:off x="7006295" y="4344756"/>
            <a:ext cx="4387149" cy="231737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6EBC2EA-C5FA-426A-9240-615F3E68CDF7}"/>
              </a:ext>
            </a:extLst>
          </p:cNvPr>
          <p:cNvSpPr/>
          <p:nvPr/>
        </p:nvSpPr>
        <p:spPr>
          <a:xfrm>
            <a:off x="8300065" y="3175365"/>
            <a:ext cx="2306007" cy="2710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A36C9C8-ADD2-4E8A-86E2-80D5B951C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895" y="4100920"/>
            <a:ext cx="4600899" cy="258099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3F4102F-6ABD-45AC-9156-A5F6A08D37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528" y="1235102"/>
            <a:ext cx="3964019" cy="2723578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B6D177FC-8254-4B59-A687-AAA3B5414638}"/>
              </a:ext>
            </a:extLst>
          </p:cNvPr>
          <p:cNvSpPr/>
          <p:nvPr/>
        </p:nvSpPr>
        <p:spPr>
          <a:xfrm>
            <a:off x="2495549" y="3446441"/>
            <a:ext cx="993376" cy="205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975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550B80E-89CC-4358-84B1-38EB8270B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581F915-D176-412B-8D08-38AA461C6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27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8404168-044E-4938-BA1C-08083AD44406}"/>
              </a:ext>
            </a:extLst>
          </p:cNvPr>
          <p:cNvSpPr/>
          <p:nvPr/>
        </p:nvSpPr>
        <p:spPr>
          <a:xfrm>
            <a:off x="119592" y="527767"/>
            <a:ext cx="19319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C7254E"/>
                </a:solidFill>
                <a:latin typeface="Arial Unicode MS" panose="020B0604020202020204" pitchFamily="34" charset="-120"/>
              </a:rPr>
              <a:t>StringLength</a:t>
            </a:r>
            <a:endParaRPr lang="en-US" altLang="zh-TW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8C8BA89-520E-4883-A44D-7868E7AAACD3}"/>
              </a:ext>
            </a:extLst>
          </p:cNvPr>
          <p:cNvSpPr/>
          <p:nvPr/>
        </p:nvSpPr>
        <p:spPr>
          <a:xfrm>
            <a:off x="2051531" y="573933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定義字串欄位所允許的最大長度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3C82321-2DFE-44B1-A91D-6E81920B653F}"/>
              </a:ext>
            </a:extLst>
          </p:cNvPr>
          <p:cNvSpPr/>
          <p:nvPr/>
        </p:nvSpPr>
        <p:spPr>
          <a:xfrm>
            <a:off x="119592" y="897099"/>
            <a:ext cx="22926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C7254E"/>
                </a:solidFill>
                <a:latin typeface="Arial Unicode MS" panose="020B0604020202020204" pitchFamily="34" charset="-120"/>
              </a:rPr>
              <a:t>MinimunLength</a:t>
            </a:r>
            <a:endParaRPr lang="en-US" altLang="zh-TW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68E4EF2-5DE3-4686-8C76-1B8FF1CE63D8}"/>
              </a:ext>
            </a:extLst>
          </p:cNvPr>
          <p:cNvSpPr/>
          <p:nvPr/>
        </p:nvSpPr>
        <p:spPr>
          <a:xfrm>
            <a:off x="2385942" y="976471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定義字串欄位所最小長度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22D9C76-ED39-413D-9475-6C14F459E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60" y="2116769"/>
            <a:ext cx="7086600" cy="30861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4BE1E5D-EB61-41F2-9D6C-18F88D24D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321" y="712433"/>
            <a:ext cx="4812861" cy="255330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015C360-9722-45E6-A6D5-5C33B3244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711" y="3635067"/>
            <a:ext cx="4788471" cy="2716396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2C70924C-3DEF-4FC6-82DE-0F7A30EB0268}"/>
              </a:ext>
            </a:extLst>
          </p:cNvPr>
          <p:cNvSpPr/>
          <p:nvPr/>
        </p:nvSpPr>
        <p:spPr>
          <a:xfrm>
            <a:off x="1865234" y="4573905"/>
            <a:ext cx="4864039" cy="237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673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D74AD4D-19D4-4256-8B09-CC7680D8F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61C5DA3-C85C-407D-81A3-17C2827C7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28</a:t>
            </a:fld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61C9F0A-B6B5-4DD3-9077-2911A4785BE2}"/>
              </a:ext>
            </a:extLst>
          </p:cNvPr>
          <p:cNvSpPr/>
          <p:nvPr/>
        </p:nvSpPr>
        <p:spPr>
          <a:xfrm>
            <a:off x="217246" y="639646"/>
            <a:ext cx="10935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C7254E"/>
                </a:solidFill>
                <a:latin typeface="Arial Unicode MS" panose="020B0604020202020204" pitchFamily="34" charset="-120"/>
              </a:rPr>
              <a:t>Range</a:t>
            </a:r>
            <a:endParaRPr lang="zh-TW" altLang="en-US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A70CD0C-521F-4ECF-9DFC-36BB537DD340}"/>
              </a:ext>
            </a:extLst>
          </p:cNvPr>
          <p:cNvSpPr/>
          <p:nvPr/>
        </p:nvSpPr>
        <p:spPr>
          <a:xfrm>
            <a:off x="1310815" y="731979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定義數值欄位的範圍上下值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FC7EB8B-6A8B-4CBD-A13E-DD3540244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62" y="3200906"/>
            <a:ext cx="5038725" cy="12192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0E93821-E618-4A69-B106-01EC86F19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336" y="1284186"/>
            <a:ext cx="3768577" cy="252632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4402E9AD-F686-4E43-BC37-AF569B319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336" y="4234309"/>
            <a:ext cx="3752637" cy="236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6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2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5313223" y="2714018"/>
            <a:ext cx="1565554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Cache</a:t>
            </a:r>
          </a:p>
        </p:txBody>
      </p:sp>
    </p:spTree>
    <p:extLst>
      <p:ext uri="{BB962C8B-B14F-4D97-AF65-F5344CB8AC3E}">
        <p14:creationId xmlns:p14="http://schemas.microsoft.com/office/powerpoint/2010/main" val="185189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600EB41-D413-4660-9B00-3D3ACC22A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D025544-D97A-4462-9E7C-A85A2D3A4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29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CD3E859-0527-46CF-9FDA-662D8943C0D1}"/>
              </a:ext>
            </a:extLst>
          </p:cNvPr>
          <p:cNvSpPr/>
          <p:nvPr/>
        </p:nvSpPr>
        <p:spPr>
          <a:xfrm>
            <a:off x="116603" y="545522"/>
            <a:ext cx="14526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C7254E"/>
                </a:solidFill>
                <a:latin typeface="Arial Unicode MS" panose="020B0604020202020204" pitchFamily="34" charset="-120"/>
              </a:rPr>
              <a:t>Compare</a:t>
            </a:r>
            <a:endParaRPr lang="zh-TW" altLang="en-US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FE1DD65-2D16-4CAC-8E10-E95F5A195B6E}"/>
              </a:ext>
            </a:extLst>
          </p:cNvPr>
          <p:cNvSpPr/>
          <p:nvPr/>
        </p:nvSpPr>
        <p:spPr>
          <a:xfrm>
            <a:off x="1569245" y="616147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比對與另一個欄位的內容是否一致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2C9CCEB-5307-451C-B4FB-423DB36F5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432" y="1838343"/>
            <a:ext cx="5238750" cy="16002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CF4FFFF-EE25-4336-81AC-6F630AACD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503" y="3893829"/>
            <a:ext cx="5467350" cy="134302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6B83ADE-0D1A-4003-BA57-B742CCE79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27" y="2317442"/>
            <a:ext cx="5807894" cy="25564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3D7E040B-5277-420C-9D91-02CC6CC422CF}"/>
              </a:ext>
            </a:extLst>
          </p:cNvPr>
          <p:cNvSpPr/>
          <p:nvPr/>
        </p:nvSpPr>
        <p:spPr>
          <a:xfrm>
            <a:off x="486060" y="2849732"/>
            <a:ext cx="1339604" cy="195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367DC2A-7A2B-40BE-86E7-4B60BCAB7A19}"/>
              </a:ext>
            </a:extLst>
          </p:cNvPr>
          <p:cNvSpPr/>
          <p:nvPr/>
        </p:nvSpPr>
        <p:spPr>
          <a:xfrm>
            <a:off x="904790" y="4349974"/>
            <a:ext cx="4262014" cy="1953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563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30</a:t>
            </a:fld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665825" y="2461795"/>
            <a:ext cx="108019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Regular Expression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稱為「正規表達式」，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Regular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有「正規」、「常態」之意，在此處為「規則」的意思。它為敘述一句符合某段句法規則之字串的字串，通常用來找尋與驗證或替換符合規則的字串，是個強大的字串匹配的類別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DFBE701-5A96-4623-A040-A732EC69D0C8}"/>
              </a:ext>
            </a:extLst>
          </p:cNvPr>
          <p:cNvSpPr/>
          <p:nvPr/>
        </p:nvSpPr>
        <p:spPr>
          <a:xfrm>
            <a:off x="284079" y="799066"/>
            <a:ext cx="27895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C7254E"/>
                </a:solidFill>
                <a:latin typeface="Arial Unicode MS" panose="020B0604020202020204" pitchFamily="34" charset="-120"/>
              </a:rPr>
              <a:t>RegularExpression</a:t>
            </a:r>
            <a:endParaRPr lang="zh-TW" altLang="en-US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6654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31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854E909-C73F-47AB-994D-CB708B975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7128"/>
            <a:ext cx="6076950" cy="2381250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C3B3A26-527C-41C3-A9DC-94302CAE0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455446"/>
              </p:ext>
            </p:extLst>
          </p:nvPr>
        </p:nvGraphicFramePr>
        <p:xfrm>
          <a:off x="6500570" y="966036"/>
          <a:ext cx="5202611" cy="5403107"/>
        </p:xfrm>
        <a:graphic>
          <a:graphicData uri="http://schemas.openxmlformats.org/drawingml/2006/table">
            <a:tbl>
              <a:tblPr firstRow="1" bandCol="1">
                <a:tableStyleId>{10A1B5D5-9B99-4C35-A422-299274C87663}</a:tableStyleId>
              </a:tblPr>
              <a:tblGrid>
                <a:gridCol w="479464">
                  <a:extLst>
                    <a:ext uri="{9D8B030D-6E8A-4147-A177-3AD203B41FA5}">
                      <a16:colId xmlns:a16="http://schemas.microsoft.com/office/drawing/2014/main" val="134702492"/>
                    </a:ext>
                  </a:extLst>
                </a:gridCol>
                <a:gridCol w="2762948">
                  <a:extLst>
                    <a:ext uri="{9D8B030D-6E8A-4147-A177-3AD203B41FA5}">
                      <a16:colId xmlns:a16="http://schemas.microsoft.com/office/drawing/2014/main" val="1581065115"/>
                    </a:ext>
                  </a:extLst>
                </a:gridCol>
                <a:gridCol w="924094">
                  <a:extLst>
                    <a:ext uri="{9D8B030D-6E8A-4147-A177-3AD203B41FA5}">
                      <a16:colId xmlns:a16="http://schemas.microsoft.com/office/drawing/2014/main" val="1031167047"/>
                    </a:ext>
                  </a:extLst>
                </a:gridCol>
                <a:gridCol w="1036105">
                  <a:extLst>
                    <a:ext uri="{9D8B030D-6E8A-4147-A177-3AD203B41FA5}">
                      <a16:colId xmlns:a16="http://schemas.microsoft.com/office/drawing/2014/main" val="1034373820"/>
                    </a:ext>
                  </a:extLst>
                </a:gridCol>
              </a:tblGrid>
              <a:tr h="22448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符號</a:t>
                      </a:r>
                      <a:endParaRPr lang="zh-TW" alt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說明</a:t>
                      </a:r>
                      <a:endParaRPr lang="zh-TW" alt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成立條件</a:t>
                      </a:r>
                      <a:endParaRPr lang="zh-TW" alt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不成立條件</a:t>
                      </a:r>
                      <a:endParaRPr lang="zh-TW" alt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extLst>
                  <a:ext uri="{0D108BD9-81ED-4DB2-BD59-A6C34878D82A}">
                    <a16:rowId xmlns:a16="http://schemas.microsoft.com/office/drawing/2014/main" val="2136073309"/>
                  </a:ext>
                </a:extLst>
              </a:tr>
              <a:tr h="39273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*</a:t>
                      </a:r>
                      <a:endParaRPr lang="zh-TW" alt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比對符號前的字元重複零次以上</a:t>
                      </a:r>
                      <a:endParaRPr lang="zh-TW" alt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"AAA"</a:t>
                      </a: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zh-TW" alt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endParaRPr lang="zh-TW" alt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extLst>
                  <a:ext uri="{0D108BD9-81ED-4DB2-BD59-A6C34878D82A}">
                    <a16:rowId xmlns:a16="http://schemas.microsoft.com/office/drawing/2014/main" val="1481648448"/>
                  </a:ext>
                </a:extLst>
              </a:tr>
              <a:tr h="3454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+</a:t>
                      </a:r>
                      <a:endParaRPr lang="zh-TW" alt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比對符號前的字元重複一次以上</a:t>
                      </a:r>
                      <a:endParaRPr lang="zh-TW" alt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"AB" "AAB"</a:t>
                      </a: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"B"</a:t>
                      </a:r>
                    </a:p>
                  </a:txBody>
                  <a:tcPr marL="26741" marR="26741" marT="26741" marB="26741"/>
                </a:tc>
                <a:extLst>
                  <a:ext uri="{0D108BD9-81ED-4DB2-BD59-A6C34878D82A}">
                    <a16:rowId xmlns:a16="http://schemas.microsoft.com/office/drawing/2014/main" val="1001719398"/>
                  </a:ext>
                </a:extLst>
              </a:tr>
              <a:tr h="3454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?</a:t>
                      </a:r>
                      <a:endParaRPr lang="zh-TW" alt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比對符號前的字元重複零次或一次</a:t>
                      </a:r>
                      <a:endParaRPr lang="zh-TW" alt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"A"</a:t>
                      </a: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"AA"</a:t>
                      </a:r>
                    </a:p>
                  </a:txBody>
                  <a:tcPr marL="26741" marR="26741" marT="26741" marB="26741"/>
                </a:tc>
                <a:extLst>
                  <a:ext uri="{0D108BD9-81ED-4DB2-BD59-A6C34878D82A}">
                    <a16:rowId xmlns:a16="http://schemas.microsoft.com/office/drawing/2014/main" val="806375825"/>
                  </a:ext>
                </a:extLst>
              </a:tr>
              <a:tr h="3454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.</a:t>
                      </a:r>
                      <a:endParaRPr lang="zh-TW" alt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比對除了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"\</a:t>
                      </a: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n"</a:t>
                      </a:r>
                      <a:r>
                        <a:rPr kumimoji="0" lang="en-US" altLang="zh-TW" sz="105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</a:t>
                      </a:r>
                      <a:r>
                        <a:rPr kumimoji="0" lang="zh-TW" altLang="en-US" sz="105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換行 </a:t>
                      </a:r>
                      <a:r>
                        <a:rPr kumimoji="0" lang="en-US" altLang="zh-TW" sz="105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)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以外的所有字元</a:t>
                      </a:r>
                      <a:endParaRPr kumimoji="0" lang="zh-TW" altLang="en-US" sz="1050" u="none" strike="noStrike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"A"</a:t>
                      </a: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10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""</a:t>
                      </a:r>
                    </a:p>
                  </a:txBody>
                  <a:tcPr marL="26741" marR="26741" marT="26741" marB="26741"/>
                </a:tc>
                <a:extLst>
                  <a:ext uri="{0D108BD9-81ED-4DB2-BD59-A6C34878D82A}">
                    <a16:rowId xmlns:a16="http://schemas.microsoft.com/office/drawing/2014/main" val="2011716066"/>
                  </a:ext>
                </a:extLst>
              </a:tr>
              <a:tr h="3454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{n}</a:t>
                      </a:r>
                      <a:endParaRPr 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{n}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前的字元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次，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必為正整數。</a:t>
                      </a:r>
                      <a:endParaRPr lang="en-US" altLang="zh-TW" sz="105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zh-TW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^A{2}$</a:t>
                      </a:r>
                      <a:endParaRPr lang="zh-TW" alt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"AA"</a:t>
                      </a: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"A" "AAA"</a:t>
                      </a:r>
                    </a:p>
                  </a:txBody>
                  <a:tcPr marL="26741" marR="26741" marT="26741" marB="26741"/>
                </a:tc>
                <a:extLst>
                  <a:ext uri="{0D108BD9-81ED-4DB2-BD59-A6C34878D82A}">
                    <a16:rowId xmlns:a16="http://schemas.microsoft.com/office/drawing/2014/main" val="446018970"/>
                  </a:ext>
                </a:extLst>
              </a:tr>
              <a:tr h="3454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{n,}</a:t>
                      </a:r>
                      <a:endParaRPr 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{n,}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前的字元至少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次，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必為正整數。</a:t>
                      </a:r>
                      <a:r>
                        <a:rPr kumimoji="0" lang="en-US" altLang="zh-TW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^A{2,}$</a:t>
                      </a:r>
                      <a:endParaRPr lang="zh-TW" alt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"AA" "AAA"</a:t>
                      </a: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"A"</a:t>
                      </a:r>
                    </a:p>
                  </a:txBody>
                  <a:tcPr marL="26741" marR="26741" marT="26741" marB="26741"/>
                </a:tc>
                <a:extLst>
                  <a:ext uri="{0D108BD9-81ED-4DB2-BD59-A6C34878D82A}">
                    <a16:rowId xmlns:a16="http://schemas.microsoft.com/office/drawing/2014/main" val="2951871560"/>
                  </a:ext>
                </a:extLst>
              </a:tr>
              <a:tr h="49002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{n,m}</a:t>
                      </a:r>
                      <a:endParaRPr 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{</a:t>
                      </a:r>
                      <a:r>
                        <a:rPr lang="en-US" altLang="zh-TW" sz="105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n,m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}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前的字元至少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次但最多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次，</a:t>
                      </a:r>
                      <a:r>
                        <a:rPr lang="en-US" altLang="zh-TW" sz="105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n,m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均為正整數。 </a:t>
                      </a:r>
                      <a:r>
                        <a:rPr kumimoji="0" lang="en-US" altLang="zh-TW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"^A{2,4}$"</a:t>
                      </a:r>
                      <a:endParaRPr lang="zh-TW" alt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"AAA" "AAAA"</a:t>
                      </a: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"AAAAA"</a:t>
                      </a:r>
                    </a:p>
                  </a:txBody>
                  <a:tcPr marL="26741" marR="26741" marT="26741" marB="26741"/>
                </a:tc>
                <a:extLst>
                  <a:ext uri="{0D108BD9-81ED-4DB2-BD59-A6C34878D82A}">
                    <a16:rowId xmlns:a16="http://schemas.microsoft.com/office/drawing/2014/main" val="1911463930"/>
                  </a:ext>
                </a:extLst>
              </a:tr>
              <a:tr h="3454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</a:t>
                      </a:r>
                      <a:r>
                        <a:rPr lang="en-US" sz="105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xyz</a:t>
                      </a: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]</a:t>
                      </a:r>
                      <a:endParaRPr 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比對中括號內的任意字元。</a:t>
                      </a:r>
                      <a:endParaRPr lang="zh-TW" alt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“x” “y"</a:t>
                      </a: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“g"</a:t>
                      </a:r>
                    </a:p>
                  </a:txBody>
                  <a:tcPr marL="26741" marR="26741" marT="26741" marB="26741"/>
                </a:tc>
                <a:extLst>
                  <a:ext uri="{0D108BD9-81ED-4DB2-BD59-A6C34878D82A}">
                    <a16:rowId xmlns:a16="http://schemas.microsoft.com/office/drawing/2014/main" val="2241535092"/>
                  </a:ext>
                </a:extLst>
              </a:tr>
              <a:tr h="3454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[^xyz]</a:t>
                      </a:r>
                      <a:endParaRPr 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比對不再中括號內的任意字元。</a:t>
                      </a:r>
                      <a:endParaRPr lang="zh-TW" alt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“a"</a:t>
                      </a: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"Y" "GG"</a:t>
                      </a:r>
                    </a:p>
                  </a:txBody>
                  <a:tcPr marL="26741" marR="26741" marT="26741" marB="26741"/>
                </a:tc>
                <a:extLst>
                  <a:ext uri="{0D108BD9-81ED-4DB2-BD59-A6C34878D82A}">
                    <a16:rowId xmlns:a16="http://schemas.microsoft.com/office/drawing/2014/main" val="4270369090"/>
                  </a:ext>
                </a:extLst>
              </a:tr>
              <a:tr h="39273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[a-z]</a:t>
                      </a:r>
                      <a:endParaRPr 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</a:t>
                      </a: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到</a:t>
                      </a: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z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的任意小寫字元，另有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[0-9]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和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</a:t>
                      </a: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A-Z]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等用法</a:t>
                      </a:r>
                      <a:r>
                        <a:rPr lang="zh-TW" alt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“a"</a:t>
                      </a: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“A"</a:t>
                      </a:r>
                    </a:p>
                  </a:txBody>
                  <a:tcPr marL="26741" marR="26741" marT="26741" marB="26741"/>
                </a:tc>
                <a:extLst>
                  <a:ext uri="{0D108BD9-81ED-4DB2-BD59-A6C34878D82A}">
                    <a16:rowId xmlns:a16="http://schemas.microsoft.com/office/drawing/2014/main" val="3909491358"/>
                  </a:ext>
                </a:extLst>
              </a:tr>
              <a:tr h="40734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\w</a:t>
                      </a:r>
                      <a:endParaRPr 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3690" marR="33690" marT="33690" marB="3369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比對字母大小寫、數字與底線，同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</a:t>
                      </a: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A-Za-z0-9_]</a:t>
                      </a:r>
                      <a:endParaRPr 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3690" marR="33690" marT="33690" marB="3369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"A1c"</a:t>
                      </a:r>
                    </a:p>
                  </a:txBody>
                  <a:tcPr marL="33690" marR="33690" marT="33690" marB="3369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"/"</a:t>
                      </a:r>
                    </a:p>
                  </a:txBody>
                  <a:tcPr marL="33690" marR="33690" marT="33690" marB="33690"/>
                </a:tc>
                <a:extLst>
                  <a:ext uri="{0D108BD9-81ED-4DB2-BD59-A6C34878D82A}">
                    <a16:rowId xmlns:a16="http://schemas.microsoft.com/office/drawing/2014/main" val="3435013078"/>
                  </a:ext>
                </a:extLst>
              </a:tr>
              <a:tr h="40734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\W</a:t>
                      </a:r>
                      <a:endParaRPr 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3690" marR="33690" marT="33690" marB="3369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比對非字母大小寫、數字與底線，同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[^</a:t>
                      </a: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A-Za-z0-9_]</a:t>
                      </a:r>
                      <a:endParaRPr 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3690" marR="33690" marT="33690" marB="3369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"@"</a:t>
                      </a:r>
                    </a:p>
                  </a:txBody>
                  <a:tcPr marL="33690" marR="33690" marT="33690" marB="3369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"A1c"</a:t>
                      </a:r>
                    </a:p>
                  </a:txBody>
                  <a:tcPr marL="33690" marR="33690" marT="33690" marB="33690"/>
                </a:tc>
                <a:extLst>
                  <a:ext uri="{0D108BD9-81ED-4DB2-BD59-A6C34878D82A}">
                    <a16:rowId xmlns:a16="http://schemas.microsoft.com/office/drawing/2014/main" val="1895438267"/>
                  </a:ext>
                </a:extLst>
              </a:tr>
              <a:tr h="30713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\d</a:t>
                      </a:r>
                      <a:endParaRPr lang="en-US" sz="1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比對一個數字字元，同</a:t>
                      </a:r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[0-9]</a:t>
                      </a:r>
                      <a:r>
                        <a:rPr lang="zh-TW" altLang="en-US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zh-TW" altLang="en-US" sz="1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1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"123"</a:t>
                      </a: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"ABC"</a:t>
                      </a:r>
                    </a:p>
                  </a:txBody>
                  <a:tcPr marL="53340" marR="53340" marT="53340" marB="53340"/>
                </a:tc>
                <a:extLst>
                  <a:ext uri="{0D108BD9-81ED-4DB2-BD59-A6C34878D82A}">
                    <a16:rowId xmlns:a16="http://schemas.microsoft.com/office/drawing/2014/main" val="3524978566"/>
                  </a:ext>
                </a:extLst>
              </a:tr>
              <a:tr h="30713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\D</a:t>
                      </a:r>
                      <a:endParaRPr lang="en-US" sz="1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比對一個非數字字元，同</a:t>
                      </a:r>
                      <a:r>
                        <a:rPr lang="en-US" altLang="zh-TW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[^0-9]</a:t>
                      </a:r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zh-TW" altLang="en-US" sz="1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"ABC"</a:t>
                      </a: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1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"123"</a:t>
                      </a:r>
                    </a:p>
                  </a:txBody>
                  <a:tcPr marL="53340" marR="53340" marT="53340" marB="53340"/>
                </a:tc>
                <a:extLst>
                  <a:ext uri="{0D108BD9-81ED-4DB2-BD59-A6C34878D82A}">
                    <a16:rowId xmlns:a16="http://schemas.microsoft.com/office/drawing/2014/main" val="3429503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368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5E16D3D-78F1-4E18-8390-6962682BA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F337D4-917B-42D4-8866-8BBDE1284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32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7421737-AA05-4536-B4F8-F26211CE3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07" y="1676260"/>
            <a:ext cx="5114925" cy="5048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75C78BF-B047-49D7-8839-44FB95BFA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94" y="2412365"/>
            <a:ext cx="4857750" cy="93345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0F4BEF1-E7A9-48F4-B4F1-ED1C1F836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007" y="3672026"/>
            <a:ext cx="8820150" cy="6858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049A3EB-16DD-4A3F-91AF-41C0C6219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952" y="4694277"/>
            <a:ext cx="5562600" cy="7810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32D20D2-E0FB-493B-BA2F-7B8181A087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807" y="5665387"/>
            <a:ext cx="4248150" cy="67627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A79472C-E89A-4470-AFF1-8306F1BAE7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9820" y="2517963"/>
            <a:ext cx="46577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3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9A37EC9-54F9-41BE-874D-073EB7235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CF540D7-5B0F-45CD-BC92-8752091B8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33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1AB8BC4-192B-4EA9-A644-A4F50571A3BD}"/>
              </a:ext>
            </a:extLst>
          </p:cNvPr>
          <p:cNvSpPr/>
          <p:nvPr/>
        </p:nvSpPr>
        <p:spPr>
          <a:xfrm>
            <a:off x="107980" y="607666"/>
            <a:ext cx="20858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C7254E"/>
                </a:solidFill>
                <a:latin typeface="Arial Unicode MS" panose="020B0604020202020204" pitchFamily="34" charset="-120"/>
              </a:rPr>
              <a:t>EmailAddress</a:t>
            </a:r>
            <a:endParaRPr lang="en-US" altLang="zh-TW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18B5861-6902-444F-943E-C74E2214EA4B}"/>
              </a:ext>
            </a:extLst>
          </p:cNvPr>
          <p:cNvSpPr/>
          <p:nvPr/>
        </p:nvSpPr>
        <p:spPr>
          <a:xfrm>
            <a:off x="2193807" y="653832"/>
            <a:ext cx="1691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Email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格式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46000AE-A267-4FBA-8317-A450A7BDF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060" y="3171150"/>
            <a:ext cx="4219575" cy="8858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276E13C-0A52-4CE6-8D6F-BEFD9E5B0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060" y="4258110"/>
            <a:ext cx="4219575" cy="60007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79DA02C-031A-4E43-A2F3-6FB712CC5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5061" y="2227065"/>
            <a:ext cx="371475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1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3B75A12-E4FE-4737-A041-E51277B0A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B5900F-F1F7-42C5-9A4E-3708359CD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34</a:t>
            </a:fld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A58A9A5-0711-49CD-BD40-255970C07113}"/>
              </a:ext>
            </a:extLst>
          </p:cNvPr>
          <p:cNvSpPr/>
          <p:nvPr/>
        </p:nvSpPr>
        <p:spPr>
          <a:xfrm>
            <a:off x="824102" y="66241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驗證網址格式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7CD74AB-B8FB-4F86-BEAE-7F312620265E}"/>
              </a:ext>
            </a:extLst>
          </p:cNvPr>
          <p:cNvSpPr/>
          <p:nvPr/>
        </p:nvSpPr>
        <p:spPr>
          <a:xfrm>
            <a:off x="245097" y="570077"/>
            <a:ext cx="5790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C7254E"/>
                </a:solidFill>
                <a:latin typeface="Arial Unicode MS" panose="020B0604020202020204" pitchFamily="34" charset="-120"/>
              </a:rPr>
              <a:t>Url</a:t>
            </a:r>
            <a:endParaRPr lang="zh-TW" altLang="en-US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2120B09-0D89-451E-A42E-CCFE7C57E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769" y="1707657"/>
            <a:ext cx="3209925" cy="4953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3F06F3A-D695-49D7-942C-C5F7A356C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142" y="4440268"/>
            <a:ext cx="4162425" cy="63817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9966D03-78F9-4F6D-B3C4-19B73A1BC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7142" y="2335105"/>
            <a:ext cx="4133850" cy="80962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A0C651E-5EC5-4B7E-B269-6A92EB574F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2842" y="3276831"/>
            <a:ext cx="4248150" cy="790575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21EAF26F-1868-4682-9BB2-51EF253899C8}"/>
              </a:ext>
            </a:extLst>
          </p:cNvPr>
          <p:cNvSpPr/>
          <p:nvPr/>
        </p:nvSpPr>
        <p:spPr>
          <a:xfrm>
            <a:off x="3649351" y="5141280"/>
            <a:ext cx="27780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開頭必須要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 https ftp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2770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2735011-8703-4E59-9928-1C86B94EA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5FF6F3-34C7-462B-881D-FFA8A74C4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35</a:t>
            </a:fld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D371468-8FC6-48C3-AFAA-8EE5FDB897DD}"/>
              </a:ext>
            </a:extLst>
          </p:cNvPr>
          <p:cNvSpPr/>
          <p:nvPr/>
        </p:nvSpPr>
        <p:spPr>
          <a:xfrm>
            <a:off x="230066" y="634299"/>
            <a:ext cx="16754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C7254E"/>
                </a:solidFill>
                <a:latin typeface="Arial Unicode MS" panose="020B0604020202020204" pitchFamily="34" charset="-120"/>
              </a:rPr>
              <a:t>CreditCard</a:t>
            </a:r>
            <a:endParaRPr lang="zh-TW" altLang="en-US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2FA6EE4-8A75-474F-8C80-3114FCD9F512}"/>
              </a:ext>
            </a:extLst>
          </p:cNvPr>
          <p:cNvSpPr/>
          <p:nvPr/>
        </p:nvSpPr>
        <p:spPr>
          <a:xfrm>
            <a:off x="1910333" y="719083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驗證欄位是否符合信用卡的格式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CFE2B40-4A15-4099-BEF2-CB6356C1B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253" y="1731834"/>
            <a:ext cx="3429000" cy="77152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CA1763E-89F2-490D-8929-827987E46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125" y="2970639"/>
            <a:ext cx="4438650" cy="73342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3A64420-909F-43F3-AE43-B0FDAE782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125" y="4058297"/>
            <a:ext cx="451485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F9A0DBE-D5A0-454A-8229-B8439CDB0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2F7BFE-F654-4683-9D30-C6B3E6EA7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36</a:t>
            </a:fld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AADBCD-06FA-4FFC-9722-1F1AFF9E4896}"/>
              </a:ext>
            </a:extLst>
          </p:cNvPr>
          <p:cNvSpPr/>
          <p:nvPr/>
        </p:nvSpPr>
        <p:spPr>
          <a:xfrm>
            <a:off x="180991" y="430087"/>
            <a:ext cx="15199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C7254E"/>
                </a:solidFill>
                <a:latin typeface="Arial Unicode MS" panose="020B0604020202020204" pitchFamily="34" charset="-120"/>
              </a:rPr>
              <a:t>DataType</a:t>
            </a:r>
            <a:endParaRPr lang="zh-TW" altLang="en-US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16CD2E3-E21B-4885-A6E8-A727AA7FA44A}"/>
              </a:ext>
            </a:extLst>
          </p:cNvPr>
          <p:cNvSpPr/>
          <p:nvPr/>
        </p:nvSpPr>
        <p:spPr>
          <a:xfrm>
            <a:off x="583946" y="891752"/>
            <a:ext cx="98700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Helvetica Neue Light"/>
              </a:rPr>
              <a:t>驗證欄位的資料型態，只會提供檢視引擎格式化資料的提示</a:t>
            </a:r>
            <a:endParaRPr lang="en-US" altLang="zh-TW" dirty="0">
              <a:latin typeface="Helvetica Neue Light"/>
            </a:endParaRPr>
          </a:p>
          <a:p>
            <a:r>
              <a:rPr lang="zh-TW" altLang="en-US" dirty="0">
                <a:latin typeface="Helvetica Neue Light"/>
              </a:rPr>
              <a:t>，可提供給許多資料類型，例如 </a:t>
            </a:r>
            <a:r>
              <a:rPr lang="en-US" altLang="zh-TW" dirty="0">
                <a:latin typeface="Helvetica Neue Light"/>
              </a:rPr>
              <a:t>Date</a:t>
            </a:r>
            <a:r>
              <a:rPr lang="zh-TW" altLang="en-US" dirty="0">
                <a:latin typeface="Helvetica Neue Light"/>
              </a:rPr>
              <a:t>、</a:t>
            </a:r>
            <a:r>
              <a:rPr lang="en-US" altLang="zh-TW" dirty="0">
                <a:latin typeface="Helvetica Neue Light"/>
              </a:rPr>
              <a:t>Time</a:t>
            </a:r>
            <a:r>
              <a:rPr lang="zh-TW" altLang="en-US" dirty="0">
                <a:latin typeface="Helvetica Neue Light"/>
              </a:rPr>
              <a:t>、</a:t>
            </a:r>
            <a:r>
              <a:rPr lang="en-US" altLang="zh-TW" dirty="0" err="1">
                <a:latin typeface="Helvetica Neue Light"/>
              </a:rPr>
              <a:t>PhoneNumber</a:t>
            </a:r>
            <a:r>
              <a:rPr lang="zh-TW" altLang="en-US" dirty="0">
                <a:latin typeface="Helvetica Neue Light"/>
              </a:rPr>
              <a:t>、</a:t>
            </a:r>
            <a:r>
              <a:rPr lang="en-US" altLang="zh-TW" dirty="0">
                <a:latin typeface="Helvetica Neue Light"/>
              </a:rPr>
              <a:t>Currency</a:t>
            </a:r>
            <a:r>
              <a:rPr lang="zh-TW" altLang="en-US" dirty="0">
                <a:latin typeface="Helvetica Neue Light"/>
              </a:rPr>
              <a:t>、</a:t>
            </a:r>
            <a:r>
              <a:rPr lang="en-US" altLang="zh-TW" dirty="0" err="1">
                <a:latin typeface="Helvetica Neue Light"/>
              </a:rPr>
              <a:t>EmailAddress</a:t>
            </a:r>
            <a:r>
              <a:rPr lang="en-US" altLang="zh-TW" dirty="0">
                <a:latin typeface="Helvetica Neue Light"/>
              </a:rPr>
              <a:t> </a:t>
            </a:r>
            <a:r>
              <a:rPr lang="zh-TW" altLang="en-US" dirty="0">
                <a:latin typeface="Helvetica Neue Light"/>
              </a:rPr>
              <a:t>等等。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114D9F7-0D78-42EC-8387-03AE06F63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609" y="2257748"/>
            <a:ext cx="5562600" cy="14192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9B4DF5F-D39D-46EB-978C-677E74471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28" y="4190491"/>
            <a:ext cx="442912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4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FAFEB16A-0D6E-4FE7-B226-B03F233CC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391" y="1936160"/>
            <a:ext cx="4676775" cy="3343275"/>
          </a:xfrm>
          <a:prstGeom prst="rect">
            <a:avLst/>
          </a:prstGeom>
        </p:spPr>
      </p:pic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98E2D2A-B268-4C81-AABA-F70C6B1D5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CC4973-4964-43E6-BC9D-D7E26258D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37</a:t>
            </a:fld>
            <a:endParaRPr lang="zh-TW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7443AAE-7595-4B25-ABC6-153E36F56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719" y="2187224"/>
            <a:ext cx="65" cy="437249"/>
          </a:xfrm>
          <a:prstGeom prst="rect">
            <a:avLst/>
          </a:prstGeom>
          <a:solidFill>
            <a:srgbClr val="F9F2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79350" rIns="0" bIns="7935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5F1C45-EE1F-4164-8B7E-15BBF605BD80}"/>
              </a:ext>
            </a:extLst>
          </p:cNvPr>
          <p:cNvSpPr/>
          <p:nvPr/>
        </p:nvSpPr>
        <p:spPr>
          <a:xfrm>
            <a:off x="204186" y="634299"/>
            <a:ext cx="1468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2400" dirty="0">
                <a:solidFill>
                  <a:srgbClr val="C7254E"/>
                </a:solidFill>
                <a:latin typeface="Arial Unicode MS" panose="020B0604020202020204" pitchFamily="34" charset="-120"/>
              </a:rPr>
              <a:t>Metadata</a:t>
            </a:r>
            <a:endParaRPr lang="zh-TW" altLang="en-US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7450448-E45A-45CA-9C6C-F3412AC7FA74}"/>
              </a:ext>
            </a:extLst>
          </p:cNvPr>
          <p:cNvSpPr/>
          <p:nvPr/>
        </p:nvSpPr>
        <p:spPr>
          <a:xfrm>
            <a:off x="1834016" y="785296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使類別的驗證符合至另一類別所定義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7E3DA705-0803-43CE-A170-DA7C28F0F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57" y="1391435"/>
            <a:ext cx="2622082" cy="183115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99AB11A-5EE0-4E9F-B0A4-86AF4BCA0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57" y="3459401"/>
            <a:ext cx="5060273" cy="3267207"/>
          </a:xfrm>
          <a:prstGeom prst="rect">
            <a:avLst/>
          </a:prstGeom>
        </p:spPr>
      </p:pic>
      <p:sp>
        <p:nvSpPr>
          <p:cNvPr id="16" name="語音泡泡: 圓角矩形 15">
            <a:extLst>
              <a:ext uri="{FF2B5EF4-FFF2-40B4-BE49-F238E27FC236}">
                <a16:creationId xmlns:a16="http://schemas.microsoft.com/office/drawing/2014/main" id="{4C38EAD6-30A1-4026-920A-7FBDF9036699}"/>
              </a:ext>
            </a:extLst>
          </p:cNvPr>
          <p:cNvSpPr/>
          <p:nvPr/>
        </p:nvSpPr>
        <p:spPr>
          <a:xfrm>
            <a:off x="9189071" y="2063977"/>
            <a:ext cx="2414043" cy="469688"/>
          </a:xfrm>
          <a:prstGeom prst="wedgeRoundRectCallout">
            <a:avLst>
              <a:gd name="adj1" fmla="val -120126"/>
              <a:gd name="adj2" fmla="val -9324"/>
              <a:gd name="adj3" fmla="val 16667"/>
            </a:avLst>
          </a:prstGeom>
          <a:solidFill>
            <a:srgbClr val="FFECC5"/>
          </a:solidFill>
          <a:ln>
            <a:solidFill>
              <a:srgbClr val="FFD8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zh-TW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類別需為</a:t>
            </a:r>
            <a:r>
              <a:rPr lang="zh-TW" altLang="zh-TW" dirty="0">
                <a:solidFill>
                  <a:srgbClr val="C7254E"/>
                </a:solidFill>
                <a:latin typeface="Arial Unicode MS" panose="020B0604020202020204" pitchFamily="34" charset="-120"/>
                <a:ea typeface="Menlo"/>
              </a:rPr>
              <a:t>Partial</a:t>
            </a:r>
            <a:endParaRPr lang="zh-TW" altLang="en-US" dirty="0">
              <a:solidFill>
                <a:srgbClr val="C7254E"/>
              </a:solidFill>
              <a:latin typeface="Arial Unicode MS" panose="020B0604020202020204" pitchFamily="34" charset="-120"/>
              <a:ea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80829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38</a:t>
            </a:fld>
            <a:endParaRPr lang="zh-TW" altLang="en-US" dirty="0"/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0" y="3089888"/>
            <a:ext cx="12192000" cy="11430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 Narrow" panose="020B0606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文本框 1"/>
          <p:cNvSpPr txBox="1">
            <a:spLocks noChangeArrowheads="1"/>
          </p:cNvSpPr>
          <p:nvPr/>
        </p:nvSpPr>
        <p:spPr bwMode="auto">
          <a:xfrm>
            <a:off x="4486275" y="2999401"/>
            <a:ext cx="195262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8000" dirty="0">
                <a:solidFill>
                  <a:srgbClr val="FFFFFF"/>
                </a:solidFill>
                <a:latin typeface="Modern No. 20" pitchFamily="18" charset="0"/>
                <a:ea typeface="方正中倩_GBK"/>
                <a:cs typeface="方正中倩_GBK"/>
              </a:rPr>
              <a:t>End</a:t>
            </a:r>
            <a:endParaRPr lang="zh-CN" altLang="en-US" sz="8000" dirty="0">
              <a:solidFill>
                <a:srgbClr val="FFFFFF"/>
              </a:solidFill>
              <a:latin typeface="Modern No. 20" pitchFamily="18" charset="0"/>
              <a:ea typeface="方正中倩_GBK"/>
              <a:cs typeface="方正中倩_GBK"/>
            </a:endParaRPr>
          </a:p>
        </p:txBody>
      </p:sp>
      <p:sp>
        <p:nvSpPr>
          <p:cNvPr id="8" name="椭圆形标注 3"/>
          <p:cNvSpPr>
            <a:spLocks noChangeArrowheads="1"/>
          </p:cNvSpPr>
          <p:nvPr/>
        </p:nvSpPr>
        <p:spPr bwMode="auto">
          <a:xfrm rot="437392">
            <a:off x="6545263" y="1913551"/>
            <a:ext cx="1757362" cy="1604963"/>
          </a:xfrm>
          <a:prstGeom prst="wedgeEllipseCallout">
            <a:avLst>
              <a:gd name="adj1" fmla="val -40199"/>
              <a:gd name="adj2" fmla="val 53991"/>
            </a:avLst>
          </a:prstGeom>
          <a:solidFill>
            <a:srgbClr val="FFC000"/>
          </a:solidFill>
          <a:ln w="28575">
            <a:solidFill>
              <a:srgbClr val="FFFFFF"/>
            </a:solidFill>
            <a:miter lim="800000"/>
            <a:headEnd/>
            <a:tailE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 Narrow" panose="020B0606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文本框 4"/>
          <p:cNvSpPr txBox="1">
            <a:spLocks noChangeArrowheads="1"/>
          </p:cNvSpPr>
          <p:nvPr/>
        </p:nvSpPr>
        <p:spPr bwMode="auto">
          <a:xfrm>
            <a:off x="6645275" y="2494576"/>
            <a:ext cx="15652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>
                <a:solidFill>
                  <a:srgbClr val="FFFFFF"/>
                </a:solidFill>
                <a:latin typeface="Modern No. 20" pitchFamily="18" charset="0"/>
                <a:ea typeface="方正中倩_GBK"/>
                <a:cs typeface="方正中倩_GBK"/>
              </a:rPr>
              <a:t>Thank</a:t>
            </a:r>
          </a:p>
          <a:p>
            <a:pPr algn="ctr" eaLnBrk="1" hangingPunct="1">
              <a:lnSpc>
                <a:spcPct val="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>
                <a:solidFill>
                  <a:srgbClr val="FFFFFF"/>
                </a:solidFill>
                <a:latin typeface="Modern No. 20" pitchFamily="18" charset="0"/>
                <a:ea typeface="方正中倩_GBK"/>
                <a:cs typeface="方正中倩_GBK"/>
              </a:rPr>
              <a:t>you</a:t>
            </a:r>
            <a:endParaRPr lang="zh-CN" altLang="en-US" sz="4000">
              <a:solidFill>
                <a:srgbClr val="FFFFFF"/>
              </a:solidFill>
              <a:latin typeface="Modern No. 20" pitchFamily="18" charset="0"/>
              <a:ea typeface="方正中倩_GBK"/>
              <a:cs typeface="方正中倩_GBK"/>
            </a:endParaRPr>
          </a:p>
        </p:txBody>
      </p:sp>
    </p:spTree>
    <p:extLst>
      <p:ext uri="{BB962C8B-B14F-4D97-AF65-F5344CB8AC3E}">
        <p14:creationId xmlns:p14="http://schemas.microsoft.com/office/powerpoint/2010/main" val="386588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536011" y="1156616"/>
            <a:ext cx="31304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rgbClr val="C7254E"/>
                </a:solidFill>
                <a:latin typeface="Arial Unicode MS" panose="020B0604020202020204" pitchFamily="34" charset="-120"/>
              </a:rPr>
              <a:t>為什麼需要</a:t>
            </a:r>
            <a:r>
              <a:rPr lang="en-US" altLang="zh-TW" sz="2400" dirty="0">
                <a:solidFill>
                  <a:srgbClr val="C7254E"/>
                </a:solidFill>
                <a:latin typeface="Arial Unicode MS" panose="020B0604020202020204" pitchFamily="34" charset="-120"/>
              </a:rPr>
              <a:t>cache ?</a:t>
            </a:r>
          </a:p>
        </p:txBody>
      </p:sp>
      <p:sp>
        <p:nvSpPr>
          <p:cNvPr id="8" name="矩形 7"/>
          <p:cNvSpPr/>
          <p:nvPr/>
        </p:nvSpPr>
        <p:spPr>
          <a:xfrm>
            <a:off x="2929939" y="283136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假設有一萬筆資料在資料庫裡面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每次進去同一頁面都要重新取得一萬筆資料後放在客戶端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但有些資料又沒常常更新  會讓頁面顯示慢了許多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為了能讓讀取速度快一些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第一次讀取完之後放在客戶端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在設定的時間內都會從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cache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讀取資料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8163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4</a:t>
            </a:fld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7173"/>
            <a:ext cx="6334486" cy="2092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40017"/>
            <a:ext cx="5768376" cy="357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125" y="2529743"/>
            <a:ext cx="6615093" cy="3597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796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869" y="3801713"/>
            <a:ext cx="5163950" cy="252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8" y="1952894"/>
            <a:ext cx="7267575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5</a:t>
            </a:fld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1613139" y="2799505"/>
            <a:ext cx="1958197" cy="224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469013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會花三秒鐘讀取資料庫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output cache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會將資料存取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秒鐘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秒內讀取的資料都是從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cache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出來的資料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秒過後就會重新存取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</a:t>
            </a:r>
          </a:p>
        </p:txBody>
      </p:sp>
      <p:sp>
        <p:nvSpPr>
          <p:cNvPr id="15" name="矩形 14"/>
          <p:cNvSpPr/>
          <p:nvPr/>
        </p:nvSpPr>
        <p:spPr>
          <a:xfrm>
            <a:off x="9260960" y="5326483"/>
            <a:ext cx="253963" cy="263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9560939" y="5495010"/>
            <a:ext cx="253963" cy="263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63"/>
          <a:stretch/>
        </p:blipFill>
        <p:spPr bwMode="auto">
          <a:xfrm>
            <a:off x="6844847" y="1193192"/>
            <a:ext cx="5038329" cy="255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/>
          <p:cNvSpPr/>
          <p:nvPr/>
        </p:nvSpPr>
        <p:spPr>
          <a:xfrm>
            <a:off x="8946615" y="2472263"/>
            <a:ext cx="253963" cy="263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9245657" y="2650541"/>
            <a:ext cx="253963" cy="263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8318" y="58739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頁面快取</a:t>
            </a:r>
          </a:p>
        </p:txBody>
      </p:sp>
    </p:spTree>
    <p:extLst>
      <p:ext uri="{BB962C8B-B14F-4D97-AF65-F5344CB8AC3E}">
        <p14:creationId xmlns:p14="http://schemas.microsoft.com/office/powerpoint/2010/main" val="389359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11" y="1010641"/>
            <a:ext cx="4769366" cy="2629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6</a:t>
            </a:fld>
            <a:endParaRPr lang="zh-TW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691" y="724618"/>
            <a:ext cx="4576672" cy="256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8" y="858767"/>
            <a:ext cx="5072332" cy="3174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09" y="4077414"/>
            <a:ext cx="4522487" cy="2620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467" y="4023249"/>
            <a:ext cx="4634691" cy="2728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/>
          <p:cNvSpPr/>
          <p:nvPr/>
        </p:nvSpPr>
        <p:spPr>
          <a:xfrm>
            <a:off x="1189321" y="3182139"/>
            <a:ext cx="1443193" cy="1686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1824801" y="3333530"/>
            <a:ext cx="918399" cy="160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6238650" y="3342156"/>
            <a:ext cx="1611388" cy="160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8217812" y="3021970"/>
            <a:ext cx="1611388" cy="160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3330525" y="6418911"/>
            <a:ext cx="499604" cy="160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8126083" y="6520435"/>
            <a:ext cx="552092" cy="160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3215506" y="5829440"/>
            <a:ext cx="499604" cy="160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8037018" y="5913258"/>
            <a:ext cx="499604" cy="160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96348" y="498864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不同頁面取相同的動作</a:t>
            </a:r>
          </a:p>
        </p:txBody>
      </p:sp>
    </p:spTree>
    <p:extLst>
      <p:ext uri="{BB962C8B-B14F-4D97-AF65-F5344CB8AC3E}">
        <p14:creationId xmlns:p14="http://schemas.microsoft.com/office/powerpoint/2010/main" val="305280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DE684B37-781F-4BA1-8FF5-59266AC74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03" y="2497353"/>
            <a:ext cx="6187043" cy="2156722"/>
          </a:xfrm>
          <a:prstGeom prst="rect">
            <a:avLst/>
          </a:prstGeom>
        </p:spPr>
      </p:pic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CB95012-0D6C-4C66-AB85-AF937C21F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0CD67E4-7CC7-462C-9967-46DA0A388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7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6740D74-30F5-46C2-8ECC-205DEFBD254F}"/>
              </a:ext>
            </a:extLst>
          </p:cNvPr>
          <p:cNvSpPr/>
          <p:nvPr/>
        </p:nvSpPr>
        <p:spPr>
          <a:xfrm>
            <a:off x="207146" y="568573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VaryByParam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 Vary by "*"</a:t>
            </a:r>
          </a:p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OutputCache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(Duration = 20)]</a:t>
            </a:r>
          </a:p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OutputCache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(Duration = 20, 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VaryByParam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= "*")]</a:t>
            </a:r>
          </a:p>
          <a:p>
            <a:r>
              <a:rPr lang="zh-TW" altLang="en-US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不做限制任何參數都建立一個不同版本的</a:t>
            </a:r>
            <a:r>
              <a:rPr lang="en-US" altLang="zh-TW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b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lang="zh-TW" altLang="en-US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如果資料多會有效能上的問題</a:t>
            </a:r>
            <a:endParaRPr lang="en-US" altLang="zh-TW" dirty="0">
              <a:solidFill>
                <a:srgbClr val="008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8" name="螢幕錄製 7">
            <a:hlinkClick r:id="" action="ppaction://media"/>
            <a:extLst>
              <a:ext uri="{FF2B5EF4-FFF2-40B4-BE49-F238E27FC236}">
                <a16:creationId xmlns:a16="http://schemas.microsoft.com/office/drawing/2014/main" id="{670FA5AF-704A-4F1E-8F2F-BB3DFDF1F7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69182" y="2210540"/>
            <a:ext cx="5334000" cy="32004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B2B3AC7-95FF-46C6-8C5B-A3B3CB13EEBC}"/>
              </a:ext>
            </a:extLst>
          </p:cNvPr>
          <p:cNvSpPr/>
          <p:nvPr/>
        </p:nvSpPr>
        <p:spPr>
          <a:xfrm>
            <a:off x="1375752" y="3164383"/>
            <a:ext cx="1758065" cy="1824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66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E2D308A1-F010-4F8C-99EE-06065A060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80" y="1963194"/>
            <a:ext cx="6487064" cy="2193776"/>
          </a:xfrm>
          <a:prstGeom prst="rect">
            <a:avLst/>
          </a:prstGeom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8</a:t>
            </a:fld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80380" y="589499"/>
            <a:ext cx="83711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2.Vary by "None"</a:t>
            </a:r>
          </a:p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//[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OutputCache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(Duration = 10, 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VaryByParam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= "none")]</a:t>
            </a:r>
          </a:p>
          <a:p>
            <a:r>
              <a:rPr lang="zh-TW" altLang="en-US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不允許任何參數，不管任何參數值不同都不會建立不同版本的</a:t>
            </a:r>
            <a:r>
              <a:rPr lang="en-US" altLang="zh-TW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螢幕錄製 6">
            <a:hlinkClick r:id="" action="ppaction://media"/>
            <a:extLst>
              <a:ext uri="{FF2B5EF4-FFF2-40B4-BE49-F238E27FC236}">
                <a16:creationId xmlns:a16="http://schemas.microsoft.com/office/drawing/2014/main" id="{9A2E1C15-F7D0-4C4D-AB0E-5A6FD63791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67444" y="2521259"/>
            <a:ext cx="5334000" cy="32004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9562A11-FC01-458C-B7CD-F3C668A6A2F3}"/>
              </a:ext>
            </a:extLst>
          </p:cNvPr>
          <p:cNvSpPr/>
          <p:nvPr/>
        </p:nvSpPr>
        <p:spPr>
          <a:xfrm>
            <a:off x="1370315" y="2711622"/>
            <a:ext cx="3299339" cy="253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212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訓練課程簡報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224615_TF03460604.potx" id="{459C345E-EC57-4CE6-8378-CD5A0E02B40D}" vid="{75388508-C140-4AE9-B3F8-1A15F21DF63F}"/>
    </a:ext>
  </a:extLst>
</a:theme>
</file>

<file path=ppt/theme/theme2.xml><?xml version="1.0" encoding="utf-8"?>
<a:theme xmlns:a="http://schemas.openxmlformats.org/drawingml/2006/main" name="Office 佈景主題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訓練課程簡報</Template>
  <TotalTime>6301</TotalTime>
  <Words>1448</Words>
  <Application>Microsoft Office PowerPoint</Application>
  <PresentationFormat>寬螢幕</PresentationFormat>
  <Paragraphs>260</Paragraphs>
  <Slides>39</Slides>
  <Notes>4</Notes>
  <HiddenSlides>0</HiddenSlides>
  <MMClips>6</MMClips>
  <ScaleCrop>false</ScaleCrop>
  <HeadingPairs>
    <vt:vector size="6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56" baseType="lpstr">
      <vt:lpstr>Arial Unicode MS</vt:lpstr>
      <vt:lpstr>Helvetica Neue Light</vt:lpstr>
      <vt:lpstr>Menlo</vt:lpstr>
      <vt:lpstr>Microsoft JhengHei UI</vt:lpstr>
      <vt:lpstr>Microsoft YaHei</vt:lpstr>
      <vt:lpstr>方正中倩_GBK</vt:lpstr>
      <vt:lpstr>細明體</vt:lpstr>
      <vt:lpstr>微軟正黑體</vt:lpstr>
      <vt:lpstr>新細明體</vt:lpstr>
      <vt:lpstr>Arial</vt:lpstr>
      <vt:lpstr>Arial Narrow</vt:lpstr>
      <vt:lpstr>Calibri</vt:lpstr>
      <vt:lpstr>Georgia</vt:lpstr>
      <vt:lpstr>helvetica</vt:lpstr>
      <vt:lpstr>Modern No. 20</vt:lpstr>
      <vt:lpstr>Wingdings 2</vt:lpstr>
      <vt:lpstr>訓練課程簡報</vt:lpstr>
      <vt:lpstr>現代 .Net 開發者之路 - MVC 完全精通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MVC的Area （區域）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現代 .Net 開發者之路 - MVC 完全精通</dc:title>
  <dc:creator>陳彥如</dc:creator>
  <cp:lastModifiedBy>Anna</cp:lastModifiedBy>
  <cp:revision>192</cp:revision>
  <dcterms:created xsi:type="dcterms:W3CDTF">2018-05-02T03:29:08Z</dcterms:created>
  <dcterms:modified xsi:type="dcterms:W3CDTF">2018-06-11T17:49:46Z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